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506" r:id="rId2"/>
    <p:sldId id="491" r:id="rId3"/>
    <p:sldId id="492" r:id="rId4"/>
    <p:sldId id="482" r:id="rId5"/>
    <p:sldId id="493" r:id="rId6"/>
    <p:sldId id="483" r:id="rId7"/>
    <p:sldId id="494" r:id="rId8"/>
    <p:sldId id="347" r:id="rId9"/>
    <p:sldId id="495" r:id="rId10"/>
    <p:sldId id="481" r:id="rId11"/>
    <p:sldId id="498" r:id="rId12"/>
    <p:sldId id="527" r:id="rId13"/>
    <p:sldId id="505" r:id="rId14"/>
    <p:sldId id="480" r:id="rId15"/>
    <p:sldId id="500" r:id="rId16"/>
    <p:sldId id="507" r:id="rId17"/>
    <p:sldId id="499" r:id="rId18"/>
    <p:sldId id="508" r:id="rId19"/>
    <p:sldId id="484" r:id="rId20"/>
    <p:sldId id="496" r:id="rId21"/>
    <p:sldId id="423" r:id="rId22"/>
    <p:sldId id="509" r:id="rId23"/>
    <p:sldId id="524" r:id="rId24"/>
    <p:sldId id="510" r:id="rId25"/>
    <p:sldId id="490" r:id="rId26"/>
    <p:sldId id="511" r:id="rId27"/>
    <p:sldId id="487" r:id="rId28"/>
    <p:sldId id="293" r:id="rId29"/>
    <p:sldId id="512" r:id="rId30"/>
    <p:sldId id="486" r:id="rId31"/>
    <p:sldId id="502" r:id="rId32"/>
    <p:sldId id="513" r:id="rId33"/>
    <p:sldId id="501" r:id="rId34"/>
    <p:sldId id="470" r:id="rId35"/>
    <p:sldId id="514" r:id="rId36"/>
    <p:sldId id="443" r:id="rId37"/>
    <p:sldId id="515" r:id="rId38"/>
    <p:sldId id="364" r:id="rId39"/>
    <p:sldId id="462" r:id="rId40"/>
    <p:sldId id="528" r:id="rId41"/>
    <p:sldId id="516" r:id="rId42"/>
    <p:sldId id="448" r:id="rId43"/>
    <p:sldId id="464" r:id="rId44"/>
    <p:sldId id="517" r:id="rId45"/>
    <p:sldId id="488" r:id="rId46"/>
    <p:sldId id="518" r:id="rId47"/>
    <p:sldId id="489" r:id="rId48"/>
    <p:sldId id="519" r:id="rId49"/>
    <p:sldId id="525" r:id="rId50"/>
    <p:sldId id="372" r:id="rId51"/>
    <p:sldId id="526" r:id="rId52"/>
    <p:sldId id="520" r:id="rId53"/>
    <p:sldId id="523" r:id="rId54"/>
    <p:sldId id="521" r:id="rId55"/>
    <p:sldId id="504" r:id="rId56"/>
    <p:sldId id="522" r:id="rId57"/>
    <p:sldId id="503" r:id="rId5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toshi" initials="H" lastIdx="2" clrIdx="0">
    <p:extLst>
      <p:ext uri="{19B8F6BF-5375-455C-9EA6-DF929625EA0E}">
        <p15:presenceInfo xmlns:p15="http://schemas.microsoft.com/office/powerpoint/2012/main" userId="c075a0ba67b129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31"/>
    <a:srgbClr val="FF7D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66" d="100"/>
          <a:sy n="66" d="100"/>
        </p:scale>
        <p:origin x="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360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F1192-B5EC-4AF4-A0FC-0C9AF06891BD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DFB5D-3ED4-4EA6-B09B-1BBA265BC0F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4599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062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358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231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614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063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047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9532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516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829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57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545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39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924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322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74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26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294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0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11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20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8579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FB5D-3ED4-4EA6-B09B-1BBA265BC0FE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332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B13080-3963-4E52-AB2B-199ED5D4F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0995D64-E8DE-4E20-8C54-DF9EFECC7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D0632A-0DCF-47F7-A6A1-DBD553F4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426DE6-DC65-4178-98CE-460C43CA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92F67E-871D-43E2-990D-DB095852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368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A2A63-3072-45EE-A5C2-32EAA3A0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D2E752F-A1A2-4B88-A49D-32EC7F1C7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215951-6D1B-44B0-8E61-A9A68554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0D84825-A495-451C-B3D5-E8458C10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02B1E9-AD50-49AC-B421-EFFEFD97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13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A51A9E1-2516-4035-9A14-EF9A4211E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E0FCA6-1528-44AA-9F14-CF3844693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399DF1-A7C9-416B-BFDA-90874BBC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DACD19-C227-405B-AAC0-2B46027F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24D53E-981D-4023-B352-C2D541B7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48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A51A2-3383-4875-B45A-C9E85CED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EA7F90-6A42-46FE-9CA2-8C17403A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DD69AA-A28B-4C8D-9847-F540E969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AB49FC-0780-46D2-AA62-FA30758E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267C87-A360-4CC6-9574-ACEA60A0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46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46BF4E-301B-4B83-B433-32E74AD0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FA04E4A-5FEF-4CFC-B002-EC34EADC1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65F33A-D2BA-4194-BD76-5A6B54E23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FF7CFA-898E-4119-A0F9-0FBD4B27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7412A7-4C42-409D-BDCF-F3E581F2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318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CA23F4-3CB2-4317-BE00-2AF7FCB3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03151-DED0-41A9-B43F-9B5695F58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93B9BB3-6DB8-456B-87FF-E5910CEBB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8F8C38E-C78D-42CA-9EC3-F1C71B90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144C7E-F1C8-4938-8907-879E68D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5F1F37-1518-474E-82EB-E32B71A7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515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E93521-0A8E-456E-8285-BB16DBB7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8813A6-0056-4C76-89E1-C07269825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CE7926-D284-4D52-9980-168704600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0D2D015-5733-48D2-876C-B6C38385A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F022069-830F-4C34-AD2E-F0D4BAA01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3B275C2-E484-4B3A-BD01-CD0CE7ED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FD2CF26-2982-486B-92BD-0632588A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E712C06-13D4-455A-93AB-07A8DA50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085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35A7B7-508F-4426-B09A-6457D82C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DD1BE08-E946-4F51-B20A-CD150A4F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2986001-685D-430E-A746-A08E542C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E87FA22-510F-4432-B323-D70344CC6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39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DAAAC1-CEF4-4102-8B04-0B7B1C74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47F2BD3-E832-4694-AC6D-9AA68BEB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DD2D4F-AAFA-4A0A-8F65-67F7BC08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212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65BDE8-787A-4DCA-8679-6AFCADA5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72C603-F9EC-4832-9465-FD216239C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50B5C2F-E795-4F9E-BF7D-C4CBA9046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E7526A3-5697-4337-BF3C-83FE32DEB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C328A5-E434-4610-8908-86C0E19C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3609F2-959E-4A6A-A52F-041AA97A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740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8DB4D0-CB7B-4E09-AC7E-89D90940D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2DDD6A9-6E77-4073-897E-9D1EC205A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846B733-1E38-4267-B910-595B1B163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A6C47A-2479-4DD8-9F56-EBA8EC46D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E5BCE65-A6A0-4B6D-A06F-4EE86260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02DF71-0002-445D-B02A-98149512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58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D5A305-1BA2-4CBB-9F16-64C7FF51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3" y="136525"/>
            <a:ext cx="11525251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3B6AEC-8C7C-4EEE-A80F-52D19871B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77" y="1235075"/>
            <a:ext cx="11525249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BBB604-AEAA-43D7-8130-E2E1CCE1C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00630-22D5-41DD-B9C5-D277F6AAEF81}" type="datetimeFigureOut">
              <a:rPr kumimoji="1" lang="ja-JP" altLang="en-US" smtClean="0"/>
              <a:t>2020/12/7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FB5321-CDB8-4331-9477-0EEA6A2F5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36058B-8DC3-4C90-8A1A-6D8F10A5D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218C0-28E9-4939-92F0-95EA2AE587C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82D1BDD-4B7F-4D68-B74F-25C0DC660ED2}"/>
              </a:ext>
            </a:extLst>
          </p:cNvPr>
          <p:cNvCxnSpPr/>
          <p:nvPr userDrawn="1"/>
        </p:nvCxnSpPr>
        <p:spPr>
          <a:xfrm>
            <a:off x="0" y="904875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75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1" sz="36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594" indent="228594" algn="l" defTabSz="914377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783" indent="228594" algn="l" defTabSz="914377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2971" indent="228594" algn="l" defTabSz="914377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160" indent="228594" algn="l" defTabSz="914377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349" indent="228594" algn="l" defTabSz="914377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205357" y="1184425"/>
            <a:ext cx="5746628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3160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ファンクションキー（</a:t>
            </a:r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Fn</a:t>
            </a:r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）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BACE60-5C27-470F-8ECB-ACB4F1DB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320181"/>
            <a:ext cx="8312727" cy="4349179"/>
          </a:xfrm>
          <a:prstGeom prst="rect">
            <a:avLst/>
          </a:prstGeom>
        </p:spPr>
      </p:pic>
      <p:sp>
        <p:nvSpPr>
          <p:cNvPr id="5" name="角丸四角形 8">
            <a:extLst>
              <a:ext uri="{FF2B5EF4-FFF2-40B4-BE49-F238E27FC236}">
                <a16:creationId xmlns:a16="http://schemas.microsoft.com/office/drawing/2014/main" id="{8B4E3D60-DD03-4BE2-9C86-8FFEDEB5BE0D}"/>
              </a:ext>
            </a:extLst>
          </p:cNvPr>
          <p:cNvSpPr/>
          <p:nvPr/>
        </p:nvSpPr>
        <p:spPr bwMode="auto">
          <a:xfrm>
            <a:off x="479376" y="4494770"/>
            <a:ext cx="876722" cy="792088"/>
          </a:xfrm>
          <a:prstGeom prst="roundRect">
            <a:avLst/>
          </a:prstGeom>
          <a:noFill/>
          <a:ln w="3810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29841" eaLnBrk="1" hangingPunct="1">
              <a:lnSpc>
                <a:spcPct val="90000"/>
              </a:lnSpc>
              <a:spcBef>
                <a:spcPct val="15000"/>
              </a:spcBef>
              <a:buClr>
                <a:srgbClr val="355779"/>
              </a:buClr>
              <a:buFont typeface="ＭＳ Ｐゴシック" pitchFamily="50" charset="-128"/>
              <a:buChar char="‥"/>
            </a:pPr>
            <a:endParaRPr lang="ja-JP" altLang="en-US" sz="900">
              <a:latin typeface="Arial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3C0F4F-0751-4EA3-82B4-FC28864CE154}"/>
              </a:ext>
            </a:extLst>
          </p:cNvPr>
          <p:cNvSpPr txBox="1"/>
          <p:nvPr/>
        </p:nvSpPr>
        <p:spPr>
          <a:xfrm>
            <a:off x="324346" y="1136452"/>
            <a:ext cx="11748317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5350">
              <a:lnSpc>
                <a:spcPct val="150000"/>
              </a:lnSpc>
              <a:tabLst>
                <a:tab pos="3590925" algn="r"/>
              </a:tabLst>
            </a:pPr>
            <a:r>
              <a:rPr lang="en-US" altLang="ja-JP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Home, End, PageDown, PageUp</a:t>
            </a: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などに多い（</a:t>
            </a:r>
            <a:r>
              <a:rPr lang="en-US" altLang="ja-JP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PC</a:t>
            </a: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によって異なる）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7" name="角丸四角形 8">
            <a:extLst>
              <a:ext uri="{FF2B5EF4-FFF2-40B4-BE49-F238E27FC236}">
                <a16:creationId xmlns:a16="http://schemas.microsoft.com/office/drawing/2014/main" id="{C48F9CD2-AD08-4A27-81F1-532CD70F5754}"/>
              </a:ext>
            </a:extLst>
          </p:cNvPr>
          <p:cNvSpPr/>
          <p:nvPr/>
        </p:nvSpPr>
        <p:spPr bwMode="auto">
          <a:xfrm>
            <a:off x="6816079" y="4494770"/>
            <a:ext cx="1832007" cy="1022462"/>
          </a:xfrm>
          <a:prstGeom prst="roundRect">
            <a:avLst/>
          </a:prstGeom>
          <a:noFill/>
          <a:ln w="3810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29841" eaLnBrk="1" hangingPunct="1">
              <a:lnSpc>
                <a:spcPct val="90000"/>
              </a:lnSpc>
              <a:spcBef>
                <a:spcPct val="15000"/>
              </a:spcBef>
              <a:buClr>
                <a:srgbClr val="355779"/>
              </a:buClr>
              <a:buFont typeface="ＭＳ Ｐゴシック" pitchFamily="50" charset="-128"/>
              <a:buChar char="‥"/>
            </a:pPr>
            <a:endParaRPr lang="ja-JP" altLang="en-US" sz="9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4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62051"/>
            <a:ext cx="11449050" cy="5565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同じ機能でも、いくつかショートカットがあります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171575" lvl="1" indent="-45720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箇条書き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(1)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アプリケーションキー 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B</a:t>
            </a:r>
            <a:b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(2) 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H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U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2</a:t>
            </a:r>
          </a:p>
          <a:p>
            <a:pPr marL="1171575" lvl="1" indent="-45720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今回ご紹介するショートカット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171575" lvl="1" indent="-45720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一般的によく使われているものを紹介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171575" lvl="1" indent="-45720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箇条書きは、右クリックで使う人が多い</a:t>
            </a:r>
            <a:b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アプリケーションキー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ショートカットキーの説明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192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62051"/>
            <a:ext cx="11449050" cy="210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押し方は</a:t>
            </a:r>
            <a:r>
              <a:rPr lang="en-US" altLang="ja-JP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</a:t>
            </a: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パターン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 + A			Ctrl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を</a:t>
            </a:r>
            <a:r>
              <a:rPr lang="ja-JP" altLang="en-US" sz="3000" u="sng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押しながら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、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を押す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H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		</a:t>
            </a:r>
            <a:r>
              <a:rPr lang="ja-JP" altLang="en-US" sz="3000" u="sng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順番に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、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Alt, H, F, 1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と押す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ショートカットキーの説明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039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205357" y="1760489"/>
            <a:ext cx="5746628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1819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03669"/>
            <a:ext cx="7250411" cy="5565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基本テクニック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コピー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C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貼り付け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V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切り取り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X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元に戻る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Z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やり直す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Y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検索、置換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F, H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作業の繰り返し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F4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ショートカット基本</a:t>
            </a:r>
          </a:p>
        </p:txBody>
      </p:sp>
    </p:spTree>
    <p:extLst>
      <p:ext uri="{BB962C8B-B14F-4D97-AF65-F5344CB8AC3E}">
        <p14:creationId xmlns:p14="http://schemas.microsoft.com/office/powerpoint/2010/main" val="15495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03669"/>
            <a:ext cx="11449050" cy="5565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 startAt="2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保存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上書き保存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S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名前を付けて保存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Shift + Ctrl + S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または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F12</a:t>
            </a:r>
          </a:p>
          <a:p>
            <a:pPr marL="1628775" lvl="2" indent="-457200" defTabSz="895350">
              <a:lnSpc>
                <a:spcPct val="150000"/>
              </a:lnSpc>
              <a:buFont typeface="游ゴシック Medium" panose="020B0500000000000000" pitchFamily="50" charset="-128"/>
              <a:buChar char="‐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過去の修正履歴を管理するときには便利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 startAt="2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ファイル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切り替え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Alt + Tab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ファイルを閉じる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Ctrl + W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パワポ終了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Alt + F4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ショートカット基本</a:t>
            </a:r>
          </a:p>
        </p:txBody>
      </p:sp>
    </p:spTree>
    <p:extLst>
      <p:ext uri="{BB962C8B-B14F-4D97-AF65-F5344CB8AC3E}">
        <p14:creationId xmlns:p14="http://schemas.microsoft.com/office/powerpoint/2010/main" val="2356907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205357" y="2361953"/>
            <a:ext cx="5746628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9395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62051"/>
            <a:ext cx="11449050" cy="5565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カーソル移動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一番上まで移動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Ctrl + Home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一番下まで移動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Ctrl + End</a:t>
            </a: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範囲選択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範囲を選択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Shift +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矢印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すべて選択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A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一番上まで選択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Shift + Ctrl + Home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一番下まで選択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Shift + Ctrl + End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313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205357" y="2984625"/>
            <a:ext cx="5746628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1650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908720"/>
            <a:ext cx="11449050" cy="585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4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フォント、色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 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H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</a:t>
            </a:r>
            <a:endParaRPr lang="ja-JP" altLang="en-US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色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 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H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</a:t>
            </a:r>
          </a:p>
          <a:p>
            <a:pPr marL="542925" indent="-542925" defTabSz="895350">
              <a:lnSpc>
                <a:spcPct val="14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サイズ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サイズ指定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H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</a:t>
            </a: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サイズ拡大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Shift + Ctrl + &gt;</a:t>
            </a: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サイズ縮小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Shift + Ctrl + &lt;</a:t>
            </a:r>
          </a:p>
          <a:p>
            <a:pPr marL="542925" indent="-542925" defTabSz="895350">
              <a:lnSpc>
                <a:spcPct val="14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その他（英数字フォント、注意書きなど）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アプリケーションキー 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78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覚えておきたいキー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B69483-0802-4CC4-BDEC-E6D87F1A107A}"/>
              </a:ext>
            </a:extLst>
          </p:cNvPr>
          <p:cNvSpPr/>
          <p:nvPr/>
        </p:nvSpPr>
        <p:spPr>
          <a:xfrm>
            <a:off x="407368" y="186803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Ctrl, Shift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0CBC007-3D55-45E0-98D9-6F85B986AFD8}"/>
              </a:ext>
            </a:extLst>
          </p:cNvPr>
          <p:cNvSpPr/>
          <p:nvPr/>
        </p:nvSpPr>
        <p:spPr>
          <a:xfrm>
            <a:off x="407368" y="303090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83D51CE-A0D5-44BD-9139-E15A3AA6D120}"/>
              </a:ext>
            </a:extLst>
          </p:cNvPr>
          <p:cNvSpPr/>
          <p:nvPr/>
        </p:nvSpPr>
        <p:spPr>
          <a:xfrm>
            <a:off x="407368" y="419377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アプリケーションキー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CC1E6AA-CCB0-4C35-90C8-ED2D5E502007}"/>
              </a:ext>
            </a:extLst>
          </p:cNvPr>
          <p:cNvSpPr/>
          <p:nvPr/>
        </p:nvSpPr>
        <p:spPr>
          <a:xfrm>
            <a:off x="407368" y="5356644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Fn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5A66B5-8D97-4467-8E13-60C2124A53AE}"/>
              </a:ext>
            </a:extLst>
          </p:cNvPr>
          <p:cNvSpPr/>
          <p:nvPr/>
        </p:nvSpPr>
        <p:spPr>
          <a:xfrm>
            <a:off x="5807968" y="186803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5689AA1-94E8-48A1-8718-7F333C9EB169}"/>
              </a:ext>
            </a:extLst>
          </p:cNvPr>
          <p:cNvSpPr/>
          <p:nvPr/>
        </p:nvSpPr>
        <p:spPr>
          <a:xfrm>
            <a:off x="5807968" y="303090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メニューバーをマウス使わずに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D4E9371-6F6B-4ED7-AE30-2EDFF890EF71}"/>
              </a:ext>
            </a:extLst>
          </p:cNvPr>
          <p:cNvSpPr/>
          <p:nvPr/>
        </p:nvSpPr>
        <p:spPr>
          <a:xfrm>
            <a:off x="5807968" y="419377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右クリックの代わり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D31033C-E3C0-4ABC-82D5-75FF57EED21A}"/>
              </a:ext>
            </a:extLst>
          </p:cNvPr>
          <p:cNvSpPr/>
          <p:nvPr/>
        </p:nvSpPr>
        <p:spPr>
          <a:xfrm>
            <a:off x="5807968" y="5356644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ノート</a:t>
            </a:r>
            <a:r>
              <a:rPr lang="en-US" altLang="ja-JP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PC</a:t>
            </a:r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を使う方は覚える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449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959145"/>
            <a:ext cx="11449050" cy="585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40000"/>
              </a:lnSpc>
              <a:buFont typeface="+mj-lt"/>
              <a:buAutoNum type="arabicPeriod" startAt="4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そろえ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左そろえ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L	(</a:t>
            </a:r>
            <a:r>
              <a:rPr lang="en-US" altLang="ja-JP" sz="3000" u="sng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L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eft)</a:t>
            </a: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右そろえ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R	(</a:t>
            </a:r>
            <a:r>
              <a:rPr lang="en-US" altLang="ja-JP" sz="3000" u="sng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R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ight)</a:t>
            </a: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中央そろえ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E	(C</a:t>
            </a:r>
            <a:r>
              <a:rPr lang="en-US" altLang="ja-JP" sz="3000" u="sng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e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nter)</a:t>
            </a:r>
          </a:p>
          <a:p>
            <a:pPr marL="542925" indent="-542925" defTabSz="895350">
              <a:lnSpc>
                <a:spcPct val="140000"/>
              </a:lnSpc>
              <a:buFont typeface="+mj-lt"/>
              <a:buAutoNum type="arabicPeriod" startAt="4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強調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太字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B</a:t>
            </a: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下線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U</a:t>
            </a:r>
          </a:p>
          <a:p>
            <a:pPr marL="542925" indent="-542925" defTabSz="895350">
              <a:lnSpc>
                <a:spcPct val="140000"/>
              </a:lnSpc>
              <a:buFont typeface="+mj-lt"/>
              <a:buAutoNum type="arabicPeriod" startAt="4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繰り返し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F4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7AC51C9-83E8-4CD4-B0BC-F217FBDF1814}"/>
              </a:ext>
            </a:extLst>
          </p:cNvPr>
          <p:cNvSpPr/>
          <p:nvPr/>
        </p:nvSpPr>
        <p:spPr>
          <a:xfrm>
            <a:off x="9202552" y="1772816"/>
            <a:ext cx="2729173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453A4F-440D-4321-8B29-98D639395E91}"/>
              </a:ext>
            </a:extLst>
          </p:cNvPr>
          <p:cNvSpPr/>
          <p:nvPr/>
        </p:nvSpPr>
        <p:spPr>
          <a:xfrm>
            <a:off x="9202552" y="4437112"/>
            <a:ext cx="2729173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テキスト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F7DF3FC-9B2B-4A80-9589-31C78C7C2F0E}"/>
              </a:ext>
            </a:extLst>
          </p:cNvPr>
          <p:cNvSpPr/>
          <p:nvPr/>
        </p:nvSpPr>
        <p:spPr>
          <a:xfrm>
            <a:off x="9202552" y="5625244"/>
            <a:ext cx="2729173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テキスト</a:t>
            </a:r>
          </a:p>
        </p:txBody>
      </p:sp>
    </p:spTree>
    <p:extLst>
      <p:ext uri="{BB962C8B-B14F-4D97-AF65-F5344CB8AC3E}">
        <p14:creationId xmlns:p14="http://schemas.microsoft.com/office/powerpoint/2010/main" val="1407425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弊社の商品の課題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1EA406A-B3A6-49D9-944E-88D5D67C308A}"/>
              </a:ext>
            </a:extLst>
          </p:cNvPr>
          <p:cNvSpPr txBox="1">
            <a:spLocks/>
          </p:cNvSpPr>
          <p:nvPr/>
        </p:nvSpPr>
        <p:spPr>
          <a:xfrm>
            <a:off x="10154996" y="179925"/>
            <a:ext cx="1713155" cy="61184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ja-JP" altLang="en-US" sz="3200" b="1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演習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B69483-0802-4CC4-BDEC-E6D87F1A107A}"/>
              </a:ext>
            </a:extLst>
          </p:cNvPr>
          <p:cNvSpPr/>
          <p:nvPr/>
        </p:nvSpPr>
        <p:spPr>
          <a:xfrm>
            <a:off x="263352" y="2346081"/>
            <a:ext cx="2050468" cy="8895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商品</a:t>
            </a:r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0CBC007-3D55-45E0-98D9-6F85B986AFD8}"/>
              </a:ext>
            </a:extLst>
          </p:cNvPr>
          <p:cNvSpPr/>
          <p:nvPr/>
        </p:nvSpPr>
        <p:spPr>
          <a:xfrm>
            <a:off x="263352" y="3877321"/>
            <a:ext cx="2050468" cy="8895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商品</a:t>
            </a:r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B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83D51CE-A0D5-44BD-9139-E15A3AA6D120}"/>
              </a:ext>
            </a:extLst>
          </p:cNvPr>
          <p:cNvSpPr/>
          <p:nvPr/>
        </p:nvSpPr>
        <p:spPr>
          <a:xfrm>
            <a:off x="263352" y="5408561"/>
            <a:ext cx="2050468" cy="8895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商品</a:t>
            </a:r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1B72A95-0D73-4E1B-A607-73DF36C3D2F7}"/>
              </a:ext>
            </a:extLst>
          </p:cNvPr>
          <p:cNvSpPr txBox="1"/>
          <p:nvPr/>
        </p:nvSpPr>
        <p:spPr>
          <a:xfrm>
            <a:off x="2711625" y="1446640"/>
            <a:ext cx="2232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販売数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41EFF04-0E83-4788-841B-45CF098D9D6C}"/>
              </a:ext>
            </a:extLst>
          </p:cNvPr>
          <p:cNvCxnSpPr>
            <a:cxnSpLocks/>
          </p:cNvCxnSpPr>
          <p:nvPr/>
        </p:nvCxnSpPr>
        <p:spPr>
          <a:xfrm>
            <a:off x="2711625" y="1905598"/>
            <a:ext cx="22322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EA7E3BE-552E-4194-A1A9-1888AD2CA1B0}"/>
              </a:ext>
            </a:extLst>
          </p:cNvPr>
          <p:cNvSpPr/>
          <p:nvPr/>
        </p:nvSpPr>
        <p:spPr>
          <a:xfrm>
            <a:off x="2711624" y="2348880"/>
            <a:ext cx="2232248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10,000</a:t>
            </a:r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個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E3178F9-617D-4F0D-B67F-BA7C980B21BD}"/>
              </a:ext>
            </a:extLst>
          </p:cNvPr>
          <p:cNvSpPr/>
          <p:nvPr/>
        </p:nvSpPr>
        <p:spPr>
          <a:xfrm>
            <a:off x="2711624" y="3880120"/>
            <a:ext cx="2232248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8,500</a:t>
            </a:r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個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F351D84-BA09-46E3-BB1F-282F93E322EF}"/>
              </a:ext>
            </a:extLst>
          </p:cNvPr>
          <p:cNvSpPr/>
          <p:nvPr/>
        </p:nvSpPr>
        <p:spPr>
          <a:xfrm>
            <a:off x="2711624" y="5411360"/>
            <a:ext cx="2232248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980</a:t>
            </a:r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個</a:t>
            </a: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0C0F8BFE-F641-4508-92CD-72BD08E4B958}"/>
              </a:ext>
            </a:extLst>
          </p:cNvPr>
          <p:cNvCxnSpPr>
            <a:cxnSpLocks/>
          </p:cNvCxnSpPr>
          <p:nvPr/>
        </p:nvCxnSpPr>
        <p:spPr>
          <a:xfrm>
            <a:off x="5931089" y="1903095"/>
            <a:ext cx="59255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C49BD0-74AF-406A-B397-5342206BD3C0}"/>
              </a:ext>
            </a:extLst>
          </p:cNvPr>
          <p:cNvSpPr txBox="1"/>
          <p:nvPr/>
        </p:nvSpPr>
        <p:spPr>
          <a:xfrm>
            <a:off x="5931089" y="1377372"/>
            <a:ext cx="5925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今後の進め方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0B9A76C-7509-4F99-BA88-DF81C459552A}"/>
              </a:ext>
            </a:extLst>
          </p:cNvPr>
          <p:cNvSpPr/>
          <p:nvPr/>
        </p:nvSpPr>
        <p:spPr>
          <a:xfrm>
            <a:off x="5931088" y="2348880"/>
            <a:ext cx="5925552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さらに広告宣伝に注力して販売強化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271E598-358B-48D1-BCA3-37EE0587E609}"/>
              </a:ext>
            </a:extLst>
          </p:cNvPr>
          <p:cNvSpPr/>
          <p:nvPr/>
        </p:nvSpPr>
        <p:spPr>
          <a:xfrm>
            <a:off x="5931088" y="3880120"/>
            <a:ext cx="5925552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現状のまま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9AE2CCA5-602E-453C-8981-09939049945A}"/>
              </a:ext>
            </a:extLst>
          </p:cNvPr>
          <p:cNvSpPr/>
          <p:nvPr/>
        </p:nvSpPr>
        <p:spPr>
          <a:xfrm>
            <a:off x="5931088" y="5411360"/>
            <a:ext cx="5925552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商品の抜本的見直し、再開発</a:t>
            </a:r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9C6BCF98-4161-46C5-ACB6-FCE324EDD57D}"/>
              </a:ext>
            </a:extLst>
          </p:cNvPr>
          <p:cNvSpPr/>
          <p:nvPr/>
        </p:nvSpPr>
        <p:spPr>
          <a:xfrm rot="5400000">
            <a:off x="5159628" y="2595322"/>
            <a:ext cx="702078" cy="41351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2" name="二等辺三角形 41">
            <a:extLst>
              <a:ext uri="{FF2B5EF4-FFF2-40B4-BE49-F238E27FC236}">
                <a16:creationId xmlns:a16="http://schemas.microsoft.com/office/drawing/2014/main" id="{30077332-D745-4001-BABC-FC0E6499B0A0}"/>
              </a:ext>
            </a:extLst>
          </p:cNvPr>
          <p:cNvSpPr/>
          <p:nvPr/>
        </p:nvSpPr>
        <p:spPr>
          <a:xfrm rot="5400000">
            <a:off x="5159628" y="4126562"/>
            <a:ext cx="702078" cy="41351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923AF39A-2707-433A-B64D-DACF3446BFA4}"/>
              </a:ext>
            </a:extLst>
          </p:cNvPr>
          <p:cNvSpPr/>
          <p:nvPr/>
        </p:nvSpPr>
        <p:spPr>
          <a:xfrm rot="5400000">
            <a:off x="5159628" y="5657802"/>
            <a:ext cx="702078" cy="41351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8985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205357" y="3573389"/>
            <a:ext cx="5746628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587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62051"/>
            <a:ext cx="11449050" cy="4873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よくあるフォントの問題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たくさんスライドを集めた結果、フォントがバラバラ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ひとつずつフォントを修正するのは大変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すべてのスライドのフォントを一発で置換できます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[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ホーム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]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[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置換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]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[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フォントの置換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]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</a:p>
        </p:txBody>
      </p:sp>
    </p:spTree>
    <p:extLst>
      <p:ext uri="{BB962C8B-B14F-4D97-AF65-F5344CB8AC3E}">
        <p14:creationId xmlns:p14="http://schemas.microsoft.com/office/powerpoint/2010/main" val="3823588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205357" y="4149453"/>
            <a:ext cx="5746628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081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959145"/>
            <a:ext cx="11449050" cy="585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defTabSz="895350">
              <a:lnSpc>
                <a:spcPct val="14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箇条書き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171575" lvl="1" indent="-45720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箇条書き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アプリケーションキー 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B</a:t>
            </a:r>
          </a:p>
          <a:p>
            <a:pPr marL="1171575" lvl="1" indent="-45720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段落番号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アプリケーションキー 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N</a:t>
            </a:r>
          </a:p>
          <a:p>
            <a:pPr marL="514350" indent="-514350" defTabSz="895350">
              <a:lnSpc>
                <a:spcPct val="14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テキストの配置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171575" lvl="1" indent="-45720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右に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列ずらす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Tab</a:t>
            </a:r>
          </a:p>
          <a:p>
            <a:pPr marL="1171575" lvl="1" indent="-45720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左に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列ずらす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Shift + Tab</a:t>
            </a:r>
          </a:p>
          <a:p>
            <a:pPr marL="1171575" lvl="1" indent="-45720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行の並び替え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Shift + Alt +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上下矢印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171575" lvl="1" indent="-45720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行内改行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Shift + Enter</a:t>
            </a:r>
          </a:p>
          <a:p>
            <a:pPr marL="1171575" lvl="1" indent="-45720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行間の調整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H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K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</a:p>
        </p:txBody>
      </p:sp>
    </p:spTree>
    <p:extLst>
      <p:ext uri="{BB962C8B-B14F-4D97-AF65-F5344CB8AC3E}">
        <p14:creationId xmlns:p14="http://schemas.microsoft.com/office/powerpoint/2010/main" val="3129358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205357" y="4750917"/>
            <a:ext cx="5746628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617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62051"/>
            <a:ext cx="11449050" cy="533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はけマーク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[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ホーム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]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[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はけマーク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]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で書式コピー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右クリックでも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OK</a:t>
            </a:r>
            <a:endParaRPr lang="ja-JP" altLang="en-US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2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Shift + Ctrl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+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書式ペースト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Shift + Ctrl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+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V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繰り返し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F4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コピペ（書式）</a:t>
            </a:r>
          </a:p>
        </p:txBody>
      </p:sp>
    </p:spTree>
    <p:extLst>
      <p:ext uri="{BB962C8B-B14F-4D97-AF65-F5344CB8AC3E}">
        <p14:creationId xmlns:p14="http://schemas.microsoft.com/office/powerpoint/2010/main" val="217408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>
            <a:normAutofit/>
          </a:bodyPr>
          <a:lstStyle/>
          <a:p>
            <a:r>
              <a:rPr kumimoji="1" lang="en-US" altLang="ja-JP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Shift + Ctrl + C </a:t>
            </a:r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kumimoji="1" lang="en-US" altLang="ja-JP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V</a:t>
            </a:r>
            <a:endParaRPr kumimoji="1" lang="ja-JP" altLang="en-US" sz="3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11449050" cy="502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24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来期マーケティングについて</a:t>
            </a:r>
            <a:endParaRPr lang="en-US" altLang="ja-JP" sz="24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24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これまでの反省</a:t>
            </a:r>
            <a:endParaRPr lang="en-US" altLang="ja-JP"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ユーザー調査の実施</a:t>
            </a:r>
            <a:endParaRPr lang="en-US" altLang="ja-JP" sz="30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628775" lvl="2" indent="-457200" defTabSz="895350">
              <a:lnSpc>
                <a:spcPct val="150000"/>
              </a:lnSpc>
              <a:buFont typeface="游ゴシック Medium" panose="020B0500000000000000" pitchFamily="50" charset="-128"/>
              <a:buChar char="‐"/>
              <a:tabLst>
                <a:tab pos="3590925" algn="r"/>
              </a:tabLst>
            </a:pPr>
            <a:r>
              <a:rPr lang="ja-JP" altLang="en-US" sz="24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どのような調査内容にするか</a:t>
            </a:r>
            <a:endParaRPr lang="en-US" altLang="ja-JP"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628775" lvl="2" indent="-457200" defTabSz="895350">
              <a:lnSpc>
                <a:spcPct val="150000"/>
              </a:lnSpc>
              <a:buFont typeface="游ゴシック Medium" panose="020B0500000000000000" pitchFamily="50" charset="-128"/>
              <a:buChar char="‐"/>
              <a:tabLst>
                <a:tab pos="3590925" algn="r"/>
              </a:tabLst>
            </a:pPr>
            <a:r>
              <a:rPr lang="ja-JP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実施タイミングはいつごろにするか（</a:t>
            </a:r>
            <a:r>
              <a:rPr lang="en-US" altLang="ja-JP" dirty="0">
                <a:latin typeface="游明朝" panose="02020400000000000000" pitchFamily="18" charset="-128"/>
                <a:ea typeface="游明朝" panose="02020400000000000000" pitchFamily="18" charset="-128"/>
              </a:rPr>
              <a:t>11</a:t>
            </a:r>
            <a:r>
              <a:rPr lang="ja-JP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～</a:t>
            </a:r>
            <a:r>
              <a:rPr lang="en-US" altLang="ja-JP" dirty="0">
                <a:latin typeface="游明朝" panose="02020400000000000000" pitchFamily="18" charset="-128"/>
                <a:ea typeface="游明朝" panose="02020400000000000000" pitchFamily="18" charset="-128"/>
              </a:rPr>
              <a:t>12</a:t>
            </a:r>
            <a:r>
              <a:rPr lang="ja-JP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月？）</a:t>
            </a:r>
            <a:endParaRPr lang="en-US" altLang="ja-JP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2400" i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調査会社の選定、予算の確認（年間</a:t>
            </a:r>
            <a:r>
              <a:rPr lang="en-US" altLang="ja-JP" sz="2400" i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2,000</a:t>
            </a:r>
            <a:r>
              <a:rPr lang="ja-JP" altLang="en-US" sz="2400" i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万円）</a:t>
            </a:r>
            <a:endParaRPr lang="en-US" altLang="ja-JP" sz="2400" i="1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24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進め方</a:t>
            </a:r>
            <a:endParaRPr lang="en-US" altLang="ja-JP" sz="24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24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全体スケジュール</a:t>
            </a:r>
            <a:endParaRPr lang="en-US" altLang="ja-JP"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24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担当の割り振り</a:t>
            </a:r>
            <a:endParaRPr lang="en-US" altLang="ja-JP" sz="24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1EA406A-B3A6-49D9-944E-88D5D67C308A}"/>
              </a:ext>
            </a:extLst>
          </p:cNvPr>
          <p:cNvSpPr txBox="1">
            <a:spLocks/>
          </p:cNvSpPr>
          <p:nvPr/>
        </p:nvSpPr>
        <p:spPr>
          <a:xfrm>
            <a:off x="10154996" y="179925"/>
            <a:ext cx="1713155" cy="61184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ja-JP" altLang="en-US" sz="3200" b="1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演習</a:t>
            </a:r>
          </a:p>
        </p:txBody>
      </p:sp>
    </p:spTree>
    <p:extLst>
      <p:ext uri="{BB962C8B-B14F-4D97-AF65-F5344CB8AC3E}">
        <p14:creationId xmlns:p14="http://schemas.microsoft.com/office/powerpoint/2010/main" val="94585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205357" y="5373589"/>
            <a:ext cx="5746628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331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覚えておきたいキー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B69483-0802-4CC4-BDEC-E6D87F1A107A}"/>
              </a:ext>
            </a:extLst>
          </p:cNvPr>
          <p:cNvSpPr/>
          <p:nvPr/>
        </p:nvSpPr>
        <p:spPr>
          <a:xfrm>
            <a:off x="407368" y="1868033"/>
            <a:ext cx="4608512" cy="808660"/>
          </a:xfrm>
          <a:prstGeom prst="rect">
            <a:avLst/>
          </a:prstGeom>
          <a:solidFill>
            <a:srgbClr val="FF7D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Ctrl, Shift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0CBC007-3D55-45E0-98D9-6F85B986AFD8}"/>
              </a:ext>
            </a:extLst>
          </p:cNvPr>
          <p:cNvSpPr/>
          <p:nvPr/>
        </p:nvSpPr>
        <p:spPr>
          <a:xfrm>
            <a:off x="407368" y="303090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83D51CE-A0D5-44BD-9139-E15A3AA6D120}"/>
              </a:ext>
            </a:extLst>
          </p:cNvPr>
          <p:cNvSpPr/>
          <p:nvPr/>
        </p:nvSpPr>
        <p:spPr>
          <a:xfrm>
            <a:off x="407368" y="419377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アプリケーションキー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CC1E6AA-CCB0-4C35-90C8-ED2D5E502007}"/>
              </a:ext>
            </a:extLst>
          </p:cNvPr>
          <p:cNvSpPr/>
          <p:nvPr/>
        </p:nvSpPr>
        <p:spPr>
          <a:xfrm>
            <a:off x="407368" y="5356644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Fn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5A66B5-8D97-4467-8E13-60C2124A53AE}"/>
              </a:ext>
            </a:extLst>
          </p:cNvPr>
          <p:cNvSpPr/>
          <p:nvPr/>
        </p:nvSpPr>
        <p:spPr>
          <a:xfrm>
            <a:off x="5807968" y="1868033"/>
            <a:ext cx="5760640" cy="808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5689AA1-94E8-48A1-8718-7F333C9EB169}"/>
              </a:ext>
            </a:extLst>
          </p:cNvPr>
          <p:cNvSpPr/>
          <p:nvPr/>
        </p:nvSpPr>
        <p:spPr>
          <a:xfrm>
            <a:off x="5807968" y="303090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メニューバーをマウス使わずに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D4E9371-6F6B-4ED7-AE30-2EDFF890EF71}"/>
              </a:ext>
            </a:extLst>
          </p:cNvPr>
          <p:cNvSpPr/>
          <p:nvPr/>
        </p:nvSpPr>
        <p:spPr>
          <a:xfrm>
            <a:off x="5807968" y="419377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右クリックの代わり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D31033C-E3C0-4ABC-82D5-75FF57EED21A}"/>
              </a:ext>
            </a:extLst>
          </p:cNvPr>
          <p:cNvSpPr/>
          <p:nvPr/>
        </p:nvSpPr>
        <p:spPr>
          <a:xfrm>
            <a:off x="5807968" y="5356644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ノート</a:t>
            </a:r>
            <a:r>
              <a:rPr lang="en-US" altLang="ja-JP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PC</a:t>
            </a:r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を使う方は覚える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928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092713"/>
            <a:ext cx="8978603" cy="585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4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図形の挿入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N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H</a:t>
            </a:r>
          </a:p>
          <a:p>
            <a:pPr marL="542925" indent="-542925" defTabSz="895350">
              <a:lnSpc>
                <a:spcPct val="14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サイズ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サイズ変更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Shift +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矢印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少しだけ変更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Shift + Ctrl +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矢印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14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回転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図形の回転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Alt +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矢印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少しだけ回転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Alt + Ctrl +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矢印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52B8FBE-FF7B-46A9-8AE4-413A61A3D35D}"/>
              </a:ext>
            </a:extLst>
          </p:cNvPr>
          <p:cNvSpPr/>
          <p:nvPr/>
        </p:nvSpPr>
        <p:spPr>
          <a:xfrm>
            <a:off x="9213768" y="1891403"/>
            <a:ext cx="2268539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083E59A1-FFB9-4D5F-BCF2-2B7C93175E28}"/>
              </a:ext>
            </a:extLst>
          </p:cNvPr>
          <p:cNvSpPr/>
          <p:nvPr/>
        </p:nvSpPr>
        <p:spPr>
          <a:xfrm rot="60000">
            <a:off x="9833575" y="4071283"/>
            <a:ext cx="936104" cy="792088"/>
          </a:xfrm>
          <a:prstGeom prst="rightArrow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1321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01419"/>
            <a:ext cx="8978603" cy="520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40000"/>
              </a:lnSpc>
              <a:buFont typeface="+mj-lt"/>
              <a:buAutoNum type="arabicPeriod" startAt="4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複数の図形の選択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複数の図形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押しながらクリック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すべての図形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A</a:t>
            </a:r>
          </a:p>
          <a:p>
            <a:pPr marL="714375" lvl="1" defTabSz="895350">
              <a:lnSpc>
                <a:spcPct val="140000"/>
              </a:lnSpc>
              <a:tabLst>
                <a:tab pos="3590925" algn="r"/>
              </a:tabLst>
            </a:pP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140000"/>
              </a:lnSpc>
              <a:buFont typeface="+mj-lt"/>
              <a:buAutoNum type="arabicPeriod" startAt="4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図形の色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塗りつぶし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J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D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</a:t>
            </a: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繰り返し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F4</a:t>
            </a:r>
          </a:p>
          <a:p>
            <a:pPr marL="714375" lvl="1" defTabSz="895350">
              <a:lnSpc>
                <a:spcPct val="140000"/>
              </a:lnSpc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※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図形の書式は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J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D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6DB9C62-5548-4EF2-B602-4E713179A4C0}"/>
              </a:ext>
            </a:extLst>
          </p:cNvPr>
          <p:cNvSpPr/>
          <p:nvPr/>
        </p:nvSpPr>
        <p:spPr>
          <a:xfrm>
            <a:off x="9264352" y="2555995"/>
            <a:ext cx="2729173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EC2319A-0555-4DBF-BE6D-0E4DD94B63AF}"/>
              </a:ext>
            </a:extLst>
          </p:cNvPr>
          <p:cNvSpPr/>
          <p:nvPr/>
        </p:nvSpPr>
        <p:spPr>
          <a:xfrm>
            <a:off x="9264352" y="3861048"/>
            <a:ext cx="2729173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970A2D3-D790-4CE5-9561-7D05CEA7E237}"/>
              </a:ext>
            </a:extLst>
          </p:cNvPr>
          <p:cNvSpPr/>
          <p:nvPr/>
        </p:nvSpPr>
        <p:spPr>
          <a:xfrm>
            <a:off x="9264352" y="5166101"/>
            <a:ext cx="2729173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</a:t>
            </a:r>
          </a:p>
        </p:txBody>
      </p:sp>
    </p:spTree>
    <p:extLst>
      <p:ext uri="{BB962C8B-B14F-4D97-AF65-F5344CB8AC3E}">
        <p14:creationId xmlns:p14="http://schemas.microsoft.com/office/powerpoint/2010/main" val="1330828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205357" y="5941145"/>
            <a:ext cx="5746628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980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980728"/>
            <a:ext cx="11449050" cy="585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4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そろえ、整列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そろえ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J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D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</a:t>
            </a: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整列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J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D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</a:t>
            </a:r>
          </a:p>
          <a:p>
            <a:pPr marL="542925" indent="-542925" defTabSz="895350">
              <a:lnSpc>
                <a:spcPct val="14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できれば、ここまで覚える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左そろえ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L (Left)</a:t>
            </a: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左右中央そろえ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C (Center)</a:t>
            </a: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右そろえ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R (Right)</a:t>
            </a: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上そろえ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T (Top)</a:t>
            </a:r>
          </a:p>
          <a:p>
            <a:pPr marL="1076325" lvl="1" indent="-361950" defTabSz="895350">
              <a:lnSpc>
                <a:spcPct val="14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下そろえ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B (Bottom)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1F2C45-1ED0-45F3-B985-D897CCE2071E}"/>
              </a:ext>
            </a:extLst>
          </p:cNvPr>
          <p:cNvSpPr/>
          <p:nvPr/>
        </p:nvSpPr>
        <p:spPr>
          <a:xfrm>
            <a:off x="10654086" y="1916832"/>
            <a:ext cx="653574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6DBE201-9752-47E8-B174-F282A438E0E8}"/>
              </a:ext>
            </a:extLst>
          </p:cNvPr>
          <p:cNvSpPr/>
          <p:nvPr/>
        </p:nvSpPr>
        <p:spPr>
          <a:xfrm>
            <a:off x="10128448" y="2996952"/>
            <a:ext cx="653574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2E04153-32AC-4533-B9C2-9287E508823F}"/>
              </a:ext>
            </a:extLst>
          </p:cNvPr>
          <p:cNvSpPr/>
          <p:nvPr/>
        </p:nvSpPr>
        <p:spPr>
          <a:xfrm>
            <a:off x="11096777" y="4678743"/>
            <a:ext cx="653574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BD7B5CA-91BC-4C47-B1A2-99A4980310D5}"/>
              </a:ext>
            </a:extLst>
          </p:cNvPr>
          <p:cNvSpPr/>
          <p:nvPr/>
        </p:nvSpPr>
        <p:spPr>
          <a:xfrm>
            <a:off x="10654086" y="5652004"/>
            <a:ext cx="653574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6022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組織図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1EA406A-B3A6-49D9-944E-88D5D67C308A}"/>
              </a:ext>
            </a:extLst>
          </p:cNvPr>
          <p:cNvSpPr txBox="1">
            <a:spLocks/>
          </p:cNvSpPr>
          <p:nvPr/>
        </p:nvSpPr>
        <p:spPr>
          <a:xfrm>
            <a:off x="10154996" y="179925"/>
            <a:ext cx="1713155" cy="61184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ja-JP" altLang="en-US" sz="3200" b="1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演習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4138F8-673E-4D6E-9DBA-1FD75F34962F}"/>
              </a:ext>
            </a:extLst>
          </p:cNvPr>
          <p:cNvSpPr/>
          <p:nvPr/>
        </p:nvSpPr>
        <p:spPr>
          <a:xfrm>
            <a:off x="479376" y="3942438"/>
            <a:ext cx="2729173" cy="978478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</a:t>
            </a:r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事業部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ADBB6CC-445C-436D-9912-08A763C485BF}"/>
              </a:ext>
            </a:extLst>
          </p:cNvPr>
          <p:cNvSpPr/>
          <p:nvPr/>
        </p:nvSpPr>
        <p:spPr>
          <a:xfrm>
            <a:off x="3354712" y="2791634"/>
            <a:ext cx="2729173" cy="8895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営業</a:t>
            </a:r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部門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646B9CA-2A7B-49D4-95FF-BC7FFF6409D7}"/>
              </a:ext>
            </a:extLst>
          </p:cNvPr>
          <p:cNvSpPr/>
          <p:nvPr/>
        </p:nvSpPr>
        <p:spPr>
          <a:xfrm>
            <a:off x="7327267" y="2193994"/>
            <a:ext cx="2729173" cy="8895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関東エリア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585BBD-1C28-4BF1-BABE-8686B34CD562}"/>
              </a:ext>
            </a:extLst>
          </p:cNvPr>
          <p:cNvSpPr/>
          <p:nvPr/>
        </p:nvSpPr>
        <p:spPr>
          <a:xfrm>
            <a:off x="8147313" y="3153054"/>
            <a:ext cx="2729173" cy="8895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関西エリア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8EFA5F5-2B40-48DC-8D9E-9D912560CE38}"/>
              </a:ext>
            </a:extLst>
          </p:cNvPr>
          <p:cNvSpPr/>
          <p:nvPr/>
        </p:nvSpPr>
        <p:spPr>
          <a:xfrm>
            <a:off x="4585394" y="5787829"/>
            <a:ext cx="2729173" cy="8895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人事総務部門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EE7F0E5-AC77-4EEB-90A5-50848314E84A}"/>
              </a:ext>
            </a:extLst>
          </p:cNvPr>
          <p:cNvSpPr/>
          <p:nvPr/>
        </p:nvSpPr>
        <p:spPr>
          <a:xfrm>
            <a:off x="8660053" y="4584554"/>
            <a:ext cx="2729173" cy="8895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人事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0FAC2F7-5F46-4C9F-8004-72FB224A2FCB}"/>
              </a:ext>
            </a:extLst>
          </p:cNvPr>
          <p:cNvSpPr/>
          <p:nvPr/>
        </p:nvSpPr>
        <p:spPr>
          <a:xfrm>
            <a:off x="9452235" y="5543614"/>
            <a:ext cx="2729173" cy="8895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総務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A03901D-95F4-4F14-B67F-A85C584E3F4D}"/>
              </a:ext>
            </a:extLst>
          </p:cNvPr>
          <p:cNvCxnSpPr>
            <a:cxnSpLocks/>
          </p:cNvCxnSpPr>
          <p:nvPr/>
        </p:nvCxnSpPr>
        <p:spPr>
          <a:xfrm>
            <a:off x="479376" y="1831678"/>
            <a:ext cx="27291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DC21E0F-0D87-4D05-A41E-7B7B73B6C40A}"/>
              </a:ext>
            </a:extLst>
          </p:cNvPr>
          <p:cNvCxnSpPr>
            <a:cxnSpLocks/>
          </p:cNvCxnSpPr>
          <p:nvPr/>
        </p:nvCxnSpPr>
        <p:spPr>
          <a:xfrm>
            <a:off x="3903320" y="1831678"/>
            <a:ext cx="27291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BF74647-6B6F-41E9-A61C-921D7B3E47D2}"/>
              </a:ext>
            </a:extLst>
          </p:cNvPr>
          <p:cNvCxnSpPr>
            <a:cxnSpLocks/>
          </p:cNvCxnSpPr>
          <p:nvPr/>
        </p:nvCxnSpPr>
        <p:spPr>
          <a:xfrm>
            <a:off x="7327267" y="1831678"/>
            <a:ext cx="27291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4852B53-7CCA-4850-A4DD-51D8737483A2}"/>
              </a:ext>
            </a:extLst>
          </p:cNvPr>
          <p:cNvSpPr txBox="1"/>
          <p:nvPr/>
        </p:nvSpPr>
        <p:spPr>
          <a:xfrm>
            <a:off x="1023916" y="1305955"/>
            <a:ext cx="164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事業部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EEEF6F0-485F-492C-B614-729F7095C2A9}"/>
              </a:ext>
            </a:extLst>
          </p:cNvPr>
          <p:cNvSpPr txBox="1"/>
          <p:nvPr/>
        </p:nvSpPr>
        <p:spPr>
          <a:xfrm>
            <a:off x="4447860" y="1305955"/>
            <a:ext cx="164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部門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54214E6-9729-4E1B-A994-FBFCB0CF8420}"/>
              </a:ext>
            </a:extLst>
          </p:cNvPr>
          <p:cNvSpPr txBox="1"/>
          <p:nvPr/>
        </p:nvSpPr>
        <p:spPr>
          <a:xfrm>
            <a:off x="7871807" y="1305955"/>
            <a:ext cx="164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担当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A5D09D31-B327-491F-B34A-7C1BEA7255B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208549" y="3236397"/>
            <a:ext cx="146163" cy="1195280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D3097B7A-6FD9-4100-BC19-8FBEE41BDA97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3208549" y="4431677"/>
            <a:ext cx="1376845" cy="1800915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25B97535-DC58-410D-A0D1-67951F3A1458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6083885" y="2638757"/>
            <a:ext cx="1243382" cy="59764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コネクタ: カギ線 41">
            <a:extLst>
              <a:ext uri="{FF2B5EF4-FFF2-40B4-BE49-F238E27FC236}">
                <a16:creationId xmlns:a16="http://schemas.microsoft.com/office/drawing/2014/main" id="{2447F29C-1825-4B37-854B-FDA92C3269BA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6083885" y="3236397"/>
            <a:ext cx="2063428" cy="36142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コネクタ: カギ線 45">
            <a:extLst>
              <a:ext uri="{FF2B5EF4-FFF2-40B4-BE49-F238E27FC236}">
                <a16:creationId xmlns:a16="http://schemas.microsoft.com/office/drawing/2014/main" id="{50D0A653-F111-4A9B-8B7F-705EB45E8DBD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314567" y="5029317"/>
            <a:ext cx="1345486" cy="1203275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4236335A-F14A-4415-8C4C-D81106FA16CE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7314567" y="5988377"/>
            <a:ext cx="2137668" cy="244215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2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5663952" y="1162051"/>
            <a:ext cx="6322692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5689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62051"/>
            <a:ext cx="8690571" cy="4873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複数の図形を、</a:t>
            </a:r>
            <a:r>
              <a:rPr lang="en-US" altLang="ja-JP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</a:t>
            </a: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つの図形にまとめる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図形の移動やサイズ変更が簡単になります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右クリック 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[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グループ化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]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グループ化は、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 + G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解除は、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Shift + Ctrl + G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3317A78-5464-48B3-BAAE-A26BAE09EA70}"/>
              </a:ext>
            </a:extLst>
          </p:cNvPr>
          <p:cNvSpPr/>
          <p:nvPr/>
        </p:nvSpPr>
        <p:spPr>
          <a:xfrm>
            <a:off x="10621408" y="1916832"/>
            <a:ext cx="718931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C9E7729-6573-440D-8B48-466BF51BF865}"/>
              </a:ext>
            </a:extLst>
          </p:cNvPr>
          <p:cNvSpPr/>
          <p:nvPr/>
        </p:nvSpPr>
        <p:spPr>
          <a:xfrm>
            <a:off x="10621408" y="3161889"/>
            <a:ext cx="718931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1606208-44DF-417C-8118-BAA951A9064B}"/>
              </a:ext>
            </a:extLst>
          </p:cNvPr>
          <p:cNvSpPr/>
          <p:nvPr/>
        </p:nvSpPr>
        <p:spPr>
          <a:xfrm>
            <a:off x="10621408" y="4406946"/>
            <a:ext cx="718931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27F3DF4-482A-4AEF-977F-4ECF271894D8}"/>
              </a:ext>
            </a:extLst>
          </p:cNvPr>
          <p:cNvSpPr/>
          <p:nvPr/>
        </p:nvSpPr>
        <p:spPr>
          <a:xfrm>
            <a:off x="10621408" y="5652004"/>
            <a:ext cx="718931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4677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5663952" y="1773189"/>
            <a:ext cx="6322692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3757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62051"/>
            <a:ext cx="11449051" cy="4873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基本ショートカット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コピーは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 + C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ペーストは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 + V</a:t>
            </a: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応用ショートカット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 + D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で一発コピペ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を押しながらマウスでドラッグ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Shift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+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を押しながらマウスでドラッグ（水平、垂直）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EF4B43E-B37F-48E1-8997-8DD824D418B3}"/>
              </a:ext>
            </a:extLst>
          </p:cNvPr>
          <p:cNvSpPr/>
          <p:nvPr/>
        </p:nvSpPr>
        <p:spPr>
          <a:xfrm>
            <a:off x="8112224" y="1556792"/>
            <a:ext cx="2729173" cy="88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</a:t>
            </a:r>
          </a:p>
        </p:txBody>
      </p:sp>
    </p:spTree>
    <p:extLst>
      <p:ext uri="{BB962C8B-B14F-4D97-AF65-F5344CB8AC3E}">
        <p14:creationId xmlns:p14="http://schemas.microsoft.com/office/powerpoint/2010/main" val="4257016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申込プロセス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1EA406A-B3A6-49D9-944E-88D5D67C308A}"/>
              </a:ext>
            </a:extLst>
          </p:cNvPr>
          <p:cNvSpPr txBox="1">
            <a:spLocks/>
          </p:cNvSpPr>
          <p:nvPr/>
        </p:nvSpPr>
        <p:spPr>
          <a:xfrm>
            <a:off x="10154996" y="179925"/>
            <a:ext cx="1713155" cy="61184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ja-JP" altLang="en-US" sz="3200" b="1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演習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AD69088-0C6E-471A-8FB1-9F56D4E4542A}"/>
              </a:ext>
            </a:extLst>
          </p:cNvPr>
          <p:cNvSpPr/>
          <p:nvPr/>
        </p:nvSpPr>
        <p:spPr>
          <a:xfrm>
            <a:off x="619125" y="1552575"/>
            <a:ext cx="4019550" cy="10763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1. </a:t>
            </a:r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申込書の請求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A6FEFF-E631-4DC2-B144-C4D229E26EC2}"/>
              </a:ext>
            </a:extLst>
          </p:cNvPr>
          <p:cNvSpPr/>
          <p:nvPr/>
        </p:nvSpPr>
        <p:spPr>
          <a:xfrm>
            <a:off x="619125" y="3371850"/>
            <a:ext cx="4019550" cy="10763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2. </a:t>
            </a:r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申込書の送付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5FBE29B-A22F-48D0-8941-F4343A54C4C1}"/>
              </a:ext>
            </a:extLst>
          </p:cNvPr>
          <p:cNvSpPr/>
          <p:nvPr/>
        </p:nvSpPr>
        <p:spPr>
          <a:xfrm>
            <a:off x="619125" y="5191125"/>
            <a:ext cx="4019550" cy="10763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3. </a:t>
            </a:r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申込書の記入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079C5C-C987-4254-AD15-9C90D9099CA4}"/>
              </a:ext>
            </a:extLst>
          </p:cNvPr>
          <p:cNvSpPr/>
          <p:nvPr/>
        </p:nvSpPr>
        <p:spPr>
          <a:xfrm>
            <a:off x="6219825" y="1552575"/>
            <a:ext cx="4019550" cy="10763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4. </a:t>
            </a:r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本人確認電話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CFB877-CA5F-4D70-8029-F9285190FFC6}"/>
              </a:ext>
            </a:extLst>
          </p:cNvPr>
          <p:cNvSpPr/>
          <p:nvPr/>
        </p:nvSpPr>
        <p:spPr>
          <a:xfrm>
            <a:off x="6219825" y="3371850"/>
            <a:ext cx="4019550" cy="10763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5. </a:t>
            </a:r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請求額の送付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76BE274-1BB5-4C5B-83F2-5A7C8A09B447}"/>
              </a:ext>
            </a:extLst>
          </p:cNvPr>
          <p:cNvSpPr/>
          <p:nvPr/>
        </p:nvSpPr>
        <p:spPr>
          <a:xfrm>
            <a:off x="6219825" y="5191125"/>
            <a:ext cx="4019550" cy="10763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6. </a:t>
            </a:r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請求額の振込</a:t>
            </a:r>
          </a:p>
        </p:txBody>
      </p:sp>
    </p:spTree>
    <p:extLst>
      <p:ext uri="{BB962C8B-B14F-4D97-AF65-F5344CB8AC3E}">
        <p14:creationId xmlns:p14="http://schemas.microsoft.com/office/powerpoint/2010/main" val="81435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</a:t>
            </a:r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キー、</a:t>
            </a:r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Shift</a:t>
            </a:r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BACE60-5C27-470F-8ECB-ACB4F1DB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2320181"/>
            <a:ext cx="8312727" cy="4349179"/>
          </a:xfrm>
          <a:prstGeom prst="rect">
            <a:avLst/>
          </a:prstGeom>
        </p:spPr>
      </p:pic>
      <p:sp>
        <p:nvSpPr>
          <p:cNvPr id="5" name="角丸四角形 8">
            <a:extLst>
              <a:ext uri="{FF2B5EF4-FFF2-40B4-BE49-F238E27FC236}">
                <a16:creationId xmlns:a16="http://schemas.microsoft.com/office/drawing/2014/main" id="{8B4E3D60-DD03-4BE2-9C86-8FFEDEB5BE0D}"/>
              </a:ext>
            </a:extLst>
          </p:cNvPr>
          <p:cNvSpPr/>
          <p:nvPr/>
        </p:nvSpPr>
        <p:spPr bwMode="auto">
          <a:xfrm>
            <a:off x="964382" y="4653136"/>
            <a:ext cx="876722" cy="633722"/>
          </a:xfrm>
          <a:prstGeom prst="roundRect">
            <a:avLst/>
          </a:prstGeom>
          <a:noFill/>
          <a:ln w="3810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29841" eaLnBrk="1" hangingPunct="1">
              <a:lnSpc>
                <a:spcPct val="90000"/>
              </a:lnSpc>
              <a:spcBef>
                <a:spcPct val="15000"/>
              </a:spcBef>
              <a:buClr>
                <a:srgbClr val="355779"/>
              </a:buClr>
              <a:buFont typeface="ＭＳ Ｐゴシック" pitchFamily="50" charset="-128"/>
              <a:buChar char="‥"/>
            </a:pPr>
            <a:endParaRPr lang="ja-JP" altLang="en-US" sz="900">
              <a:latin typeface="Arial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3C0F4F-0751-4EA3-82B4-FC28864CE154}"/>
              </a:ext>
            </a:extLst>
          </p:cNvPr>
          <p:cNvSpPr txBox="1"/>
          <p:nvPr/>
        </p:nvSpPr>
        <p:spPr>
          <a:xfrm>
            <a:off x="285749" y="1162051"/>
            <a:ext cx="11449050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5350">
              <a:lnSpc>
                <a:spcPct val="150000"/>
              </a:lnSpc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コピー（</a:t>
            </a:r>
            <a:r>
              <a:rPr lang="en-US" altLang="ja-JP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 + C</a:t>
            </a: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）貼り付け（</a:t>
            </a:r>
            <a:r>
              <a:rPr lang="en-US" altLang="ja-JP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 + V</a:t>
            </a: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8" name="角丸四角形 8">
            <a:extLst>
              <a:ext uri="{FF2B5EF4-FFF2-40B4-BE49-F238E27FC236}">
                <a16:creationId xmlns:a16="http://schemas.microsoft.com/office/drawing/2014/main" id="{981FCB56-FC5E-44CB-B7A4-CF15965602DE}"/>
              </a:ext>
            </a:extLst>
          </p:cNvPr>
          <p:cNvSpPr/>
          <p:nvPr/>
        </p:nvSpPr>
        <p:spPr bwMode="auto">
          <a:xfrm>
            <a:off x="695400" y="4116315"/>
            <a:ext cx="1296144" cy="633722"/>
          </a:xfrm>
          <a:prstGeom prst="roundRect">
            <a:avLst/>
          </a:prstGeom>
          <a:noFill/>
          <a:ln w="3810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29841" eaLnBrk="1" hangingPunct="1">
              <a:lnSpc>
                <a:spcPct val="90000"/>
              </a:lnSpc>
              <a:spcBef>
                <a:spcPct val="15000"/>
              </a:spcBef>
              <a:buClr>
                <a:srgbClr val="355779"/>
              </a:buClr>
              <a:buFont typeface="ＭＳ Ｐゴシック" pitchFamily="50" charset="-128"/>
              <a:buChar char="‥"/>
            </a:pPr>
            <a:endParaRPr lang="ja-JP" altLang="en-US" sz="9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65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申込プロセス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1EA406A-B3A6-49D9-944E-88D5D67C308A}"/>
              </a:ext>
            </a:extLst>
          </p:cNvPr>
          <p:cNvSpPr txBox="1">
            <a:spLocks/>
          </p:cNvSpPr>
          <p:nvPr/>
        </p:nvSpPr>
        <p:spPr>
          <a:xfrm>
            <a:off x="10154996" y="179925"/>
            <a:ext cx="1713155" cy="61184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ja-JP" altLang="en-US" sz="3200" b="1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演習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AD69088-0C6E-471A-8FB1-9F56D4E4542A}"/>
              </a:ext>
            </a:extLst>
          </p:cNvPr>
          <p:cNvSpPr/>
          <p:nvPr/>
        </p:nvSpPr>
        <p:spPr>
          <a:xfrm>
            <a:off x="619125" y="1552575"/>
            <a:ext cx="4019550" cy="10763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1. </a:t>
            </a:r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申込書の請求</a:t>
            </a:r>
          </a:p>
        </p:txBody>
      </p:sp>
    </p:spTree>
    <p:extLst>
      <p:ext uri="{BB962C8B-B14F-4D97-AF65-F5344CB8AC3E}">
        <p14:creationId xmlns:p14="http://schemas.microsoft.com/office/powerpoint/2010/main" val="2429669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5663952" y="2361953"/>
            <a:ext cx="6322692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6658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62051"/>
            <a:ext cx="11449050" cy="4873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 startAt="4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</a:t>
            </a:r>
            <a:endParaRPr lang="en-US" altLang="ja-JP" sz="300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はけ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マーク</a:t>
            </a:r>
            <a:endParaRPr lang="en-US" altLang="ja-JP" sz="30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コピー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は </a:t>
            </a:r>
            <a:r>
              <a:rPr lang="en-US" altLang="ja-JP" sz="30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Shift + Ctrl + C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ペースト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は</a:t>
            </a:r>
            <a:r>
              <a:rPr lang="en-US" altLang="ja-JP" sz="30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Shift + Ctrl + V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endParaRPr lang="en-US" altLang="ja-JP" sz="300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 startAt="4"/>
              <a:tabLst>
                <a:tab pos="3590925" algn="r"/>
              </a:tabLst>
            </a:pPr>
            <a:r>
              <a:rPr lang="ja-JP" altLang="en-US" sz="300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ペースト</a:t>
            </a: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繰り返し</a:t>
            </a:r>
            <a:endParaRPr lang="en-US" altLang="ja-JP" sz="300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F4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書式のコピー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3B4721-650D-41C2-9FC9-DDAD325F36A2}"/>
              </a:ext>
            </a:extLst>
          </p:cNvPr>
          <p:cNvSpPr/>
          <p:nvPr/>
        </p:nvSpPr>
        <p:spPr>
          <a:xfrm>
            <a:off x="8976320" y="2132856"/>
            <a:ext cx="2481944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営業部門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9A9E546-7050-4F1C-A568-CEFF5A300355}"/>
              </a:ext>
            </a:extLst>
          </p:cNvPr>
          <p:cNvSpPr/>
          <p:nvPr/>
        </p:nvSpPr>
        <p:spPr>
          <a:xfrm>
            <a:off x="8976320" y="3100932"/>
            <a:ext cx="2481944" cy="766481"/>
          </a:xfrm>
          <a:prstGeom prst="rect">
            <a:avLst/>
          </a:prstGeom>
          <a:solidFill>
            <a:srgbClr val="FF7D3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0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A</a:t>
            </a:r>
            <a:r>
              <a:rPr lang="ja-JP" altLang="en-US" sz="30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チーム</a:t>
            </a:r>
            <a:endParaRPr lang="ja-JP" altLang="en-US" sz="30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9EF0852-7C36-43F2-8B82-E76C4102CAD5}"/>
              </a:ext>
            </a:extLst>
          </p:cNvPr>
          <p:cNvSpPr/>
          <p:nvPr/>
        </p:nvSpPr>
        <p:spPr>
          <a:xfrm>
            <a:off x="8989019" y="4069008"/>
            <a:ext cx="2481944" cy="7664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B</a:t>
            </a:r>
            <a:r>
              <a:rPr kumimoji="1" lang="ja-JP" altLang="en-US" sz="28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チーム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F0F43B6-3B10-4C39-999F-10540DF7B1ED}"/>
              </a:ext>
            </a:extLst>
          </p:cNvPr>
          <p:cNvSpPr/>
          <p:nvPr/>
        </p:nvSpPr>
        <p:spPr>
          <a:xfrm>
            <a:off x="8544272" y="5037084"/>
            <a:ext cx="3312367" cy="7664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</a:t>
            </a:r>
            <a:r>
              <a:rPr kumimoji="1" lang="ja-JP" altLang="en-US" sz="280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チーム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9782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組織図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1EA406A-B3A6-49D9-944E-88D5D67C308A}"/>
              </a:ext>
            </a:extLst>
          </p:cNvPr>
          <p:cNvSpPr txBox="1">
            <a:spLocks/>
          </p:cNvSpPr>
          <p:nvPr/>
        </p:nvSpPr>
        <p:spPr>
          <a:xfrm>
            <a:off x="10154996" y="179925"/>
            <a:ext cx="1713155" cy="61184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ja-JP" altLang="en-US" sz="3200" b="1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演習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C4138F8-673E-4D6E-9DBA-1FD75F34962F}"/>
              </a:ext>
            </a:extLst>
          </p:cNvPr>
          <p:cNvSpPr/>
          <p:nvPr/>
        </p:nvSpPr>
        <p:spPr>
          <a:xfrm>
            <a:off x="479376" y="3942438"/>
            <a:ext cx="2729173" cy="978478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</a:t>
            </a:r>
            <a:r>
              <a:rPr lang="ja-JP" altLang="en-US" sz="280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事業部</a:t>
            </a:r>
            <a:endParaRPr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ADBB6CC-445C-436D-9912-08A763C485BF}"/>
              </a:ext>
            </a:extLst>
          </p:cNvPr>
          <p:cNvSpPr/>
          <p:nvPr/>
        </p:nvSpPr>
        <p:spPr>
          <a:xfrm>
            <a:off x="3903321" y="2791634"/>
            <a:ext cx="2729173" cy="8895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営業部門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646B9CA-2A7B-49D4-95FF-BC7FFF6409D7}"/>
              </a:ext>
            </a:extLst>
          </p:cNvPr>
          <p:cNvSpPr/>
          <p:nvPr/>
        </p:nvSpPr>
        <p:spPr>
          <a:xfrm>
            <a:off x="7327267" y="2193994"/>
            <a:ext cx="2729173" cy="889525"/>
          </a:xfrm>
          <a:prstGeom prst="rect">
            <a:avLst/>
          </a:prstGeom>
          <a:solidFill>
            <a:srgbClr val="FF7D3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0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関東エリア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E585BBD-1C28-4BF1-BABE-8686B34CD562}"/>
              </a:ext>
            </a:extLst>
          </p:cNvPr>
          <p:cNvSpPr/>
          <p:nvPr/>
        </p:nvSpPr>
        <p:spPr>
          <a:xfrm>
            <a:off x="7327267" y="3389274"/>
            <a:ext cx="2729173" cy="889525"/>
          </a:xfrm>
          <a:prstGeom prst="rect">
            <a:avLst/>
          </a:prstGeom>
          <a:solidFill>
            <a:srgbClr val="FF7D3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0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関西エリア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8EFA5F5-2B40-48DC-8D9E-9D912560CE38}"/>
              </a:ext>
            </a:extLst>
          </p:cNvPr>
          <p:cNvSpPr/>
          <p:nvPr/>
        </p:nvSpPr>
        <p:spPr>
          <a:xfrm>
            <a:off x="3903321" y="5182195"/>
            <a:ext cx="2729173" cy="8895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人事総務部門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EE7F0E5-AC77-4EEB-90A5-50848314E84A}"/>
              </a:ext>
            </a:extLst>
          </p:cNvPr>
          <p:cNvSpPr/>
          <p:nvPr/>
        </p:nvSpPr>
        <p:spPr>
          <a:xfrm>
            <a:off x="7327267" y="4584554"/>
            <a:ext cx="2729173" cy="889525"/>
          </a:xfrm>
          <a:prstGeom prst="rect">
            <a:avLst/>
          </a:prstGeom>
          <a:solidFill>
            <a:srgbClr val="FF7D3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0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人事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0FAC2F7-5F46-4C9F-8004-72FB224A2FCB}"/>
              </a:ext>
            </a:extLst>
          </p:cNvPr>
          <p:cNvSpPr/>
          <p:nvPr/>
        </p:nvSpPr>
        <p:spPr>
          <a:xfrm>
            <a:off x="7327267" y="5782521"/>
            <a:ext cx="2729173" cy="889525"/>
          </a:xfrm>
          <a:prstGeom prst="rect">
            <a:avLst/>
          </a:prstGeom>
          <a:solidFill>
            <a:srgbClr val="FF7D3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0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総務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A03901D-95F4-4F14-B67F-A85C584E3F4D}"/>
              </a:ext>
            </a:extLst>
          </p:cNvPr>
          <p:cNvCxnSpPr>
            <a:cxnSpLocks/>
          </p:cNvCxnSpPr>
          <p:nvPr/>
        </p:nvCxnSpPr>
        <p:spPr>
          <a:xfrm>
            <a:off x="479376" y="1831678"/>
            <a:ext cx="27291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DC21E0F-0D87-4D05-A41E-7B7B73B6C40A}"/>
              </a:ext>
            </a:extLst>
          </p:cNvPr>
          <p:cNvCxnSpPr>
            <a:cxnSpLocks/>
          </p:cNvCxnSpPr>
          <p:nvPr/>
        </p:nvCxnSpPr>
        <p:spPr>
          <a:xfrm>
            <a:off x="3903320" y="1831678"/>
            <a:ext cx="27291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BF74647-6B6F-41E9-A61C-921D7B3E47D2}"/>
              </a:ext>
            </a:extLst>
          </p:cNvPr>
          <p:cNvCxnSpPr>
            <a:cxnSpLocks/>
          </p:cNvCxnSpPr>
          <p:nvPr/>
        </p:nvCxnSpPr>
        <p:spPr>
          <a:xfrm>
            <a:off x="7327267" y="1831678"/>
            <a:ext cx="27291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4852B53-7CCA-4850-A4DD-51D8737483A2}"/>
              </a:ext>
            </a:extLst>
          </p:cNvPr>
          <p:cNvSpPr txBox="1"/>
          <p:nvPr/>
        </p:nvSpPr>
        <p:spPr>
          <a:xfrm>
            <a:off x="1023916" y="1305955"/>
            <a:ext cx="164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事業部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EEEF6F0-485F-492C-B614-729F7095C2A9}"/>
              </a:ext>
            </a:extLst>
          </p:cNvPr>
          <p:cNvSpPr txBox="1"/>
          <p:nvPr/>
        </p:nvSpPr>
        <p:spPr>
          <a:xfrm>
            <a:off x="4447860" y="1305955"/>
            <a:ext cx="164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部門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54214E6-9729-4E1B-A994-FBFCB0CF8420}"/>
              </a:ext>
            </a:extLst>
          </p:cNvPr>
          <p:cNvSpPr txBox="1"/>
          <p:nvPr/>
        </p:nvSpPr>
        <p:spPr>
          <a:xfrm>
            <a:off x="7871807" y="1305955"/>
            <a:ext cx="164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担当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A5D09D31-B327-491F-B34A-7C1BEA7255B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208549" y="3236397"/>
            <a:ext cx="694772" cy="1195280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コネクタ: カギ線 35">
            <a:extLst>
              <a:ext uri="{FF2B5EF4-FFF2-40B4-BE49-F238E27FC236}">
                <a16:creationId xmlns:a16="http://schemas.microsoft.com/office/drawing/2014/main" id="{D3097B7A-6FD9-4100-BC19-8FBEE41BDA97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3208549" y="4431677"/>
            <a:ext cx="694772" cy="1195281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25B97535-DC58-410D-A0D1-67951F3A1458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6632494" y="2638757"/>
            <a:ext cx="694773" cy="59764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コネクタ: カギ線 41">
            <a:extLst>
              <a:ext uri="{FF2B5EF4-FFF2-40B4-BE49-F238E27FC236}">
                <a16:creationId xmlns:a16="http://schemas.microsoft.com/office/drawing/2014/main" id="{2447F29C-1825-4B37-854B-FDA92C3269BA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6632494" y="3236397"/>
            <a:ext cx="694773" cy="59764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コネクタ: カギ線 45">
            <a:extLst>
              <a:ext uri="{FF2B5EF4-FFF2-40B4-BE49-F238E27FC236}">
                <a16:creationId xmlns:a16="http://schemas.microsoft.com/office/drawing/2014/main" id="{50D0A653-F111-4A9B-8B7F-705EB45E8DBD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632494" y="5029317"/>
            <a:ext cx="694773" cy="597641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4236335A-F14A-4415-8C4C-D81106FA16CE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632494" y="5626958"/>
            <a:ext cx="694773" cy="600326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545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5663952" y="2984625"/>
            <a:ext cx="6322692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1895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62051"/>
            <a:ext cx="11449050" cy="41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形式を選択して貼り付け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Word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の文章だけ貼り付ける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Excel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の表を画像として貼り付ける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方法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形式を選択して貼り付け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Alt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H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V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→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コピペ（応用）</a:t>
            </a:r>
          </a:p>
        </p:txBody>
      </p:sp>
    </p:spTree>
    <p:extLst>
      <p:ext uri="{BB962C8B-B14F-4D97-AF65-F5344CB8AC3E}">
        <p14:creationId xmlns:p14="http://schemas.microsoft.com/office/powerpoint/2010/main" val="3498108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5663952" y="3560689"/>
            <a:ext cx="6322692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2828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09548" y="1124744"/>
            <a:ext cx="11863116" cy="5565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パワーポイントのショートカットは、少し面倒なものも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そろえ　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 → J → D → A → A</a:t>
            </a: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ショートカットは、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→ 数字（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1, 2, 3,…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よく使う機能を登録しておく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628775" lvl="2" indent="-457200" defTabSz="895350">
              <a:lnSpc>
                <a:spcPct val="150000"/>
              </a:lnSpc>
              <a:buFont typeface="游ゴシック Medium" panose="020B0500000000000000" pitchFamily="50" charset="-128"/>
              <a:buChar char="‐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オブジェクトの配置（そろえ）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628775" lvl="2" indent="-457200" defTabSz="895350">
              <a:lnSpc>
                <a:spcPct val="150000"/>
              </a:lnSpc>
              <a:buFont typeface="游ゴシック Medium" panose="020B0500000000000000" pitchFamily="50" charset="-128"/>
              <a:buChar char="‐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図形の塗りつぶし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49AAF3-3D71-4AB0-AA05-07F1180FFB51}"/>
              </a:ext>
            </a:extLst>
          </p:cNvPr>
          <p:cNvSpPr/>
          <p:nvPr/>
        </p:nvSpPr>
        <p:spPr>
          <a:xfrm>
            <a:off x="10128448" y="3958663"/>
            <a:ext cx="653574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4F03C9-029C-410D-B63E-1F37E5E753A9}"/>
              </a:ext>
            </a:extLst>
          </p:cNvPr>
          <p:cNvSpPr/>
          <p:nvPr/>
        </p:nvSpPr>
        <p:spPr>
          <a:xfrm>
            <a:off x="11096777" y="4929618"/>
            <a:ext cx="653574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486C9CE-03B4-4CE0-9F01-7BAFC2980AA5}"/>
              </a:ext>
            </a:extLst>
          </p:cNvPr>
          <p:cNvSpPr/>
          <p:nvPr/>
        </p:nvSpPr>
        <p:spPr>
          <a:xfrm>
            <a:off x="10654086" y="5902879"/>
            <a:ext cx="653574" cy="76648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799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5663952" y="4136753"/>
            <a:ext cx="6322692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603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09548" y="1124744"/>
            <a:ext cx="11863116" cy="3488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テンプレートを用意しておく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テキストボックス、図形のフォーマットを整えるのは大変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標準的なものをまとめたページを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つ用意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その図形をコピーして使うと効率的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フォントサイズ、カラールールも記載しておく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</a:t>
            </a:r>
          </a:p>
        </p:txBody>
      </p:sp>
    </p:spTree>
    <p:extLst>
      <p:ext uri="{BB962C8B-B14F-4D97-AF65-F5344CB8AC3E}">
        <p14:creationId xmlns:p14="http://schemas.microsoft.com/office/powerpoint/2010/main" val="171568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覚えておきたいキー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B69483-0802-4CC4-BDEC-E6D87F1A107A}"/>
              </a:ext>
            </a:extLst>
          </p:cNvPr>
          <p:cNvSpPr/>
          <p:nvPr/>
        </p:nvSpPr>
        <p:spPr>
          <a:xfrm>
            <a:off x="407368" y="186803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Ctrl, Shift</a:t>
            </a:r>
            <a:endParaRPr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0CBC007-3D55-45E0-98D9-6F85B986AFD8}"/>
              </a:ext>
            </a:extLst>
          </p:cNvPr>
          <p:cNvSpPr/>
          <p:nvPr/>
        </p:nvSpPr>
        <p:spPr>
          <a:xfrm>
            <a:off x="407368" y="3030903"/>
            <a:ext cx="4608512" cy="808660"/>
          </a:xfrm>
          <a:prstGeom prst="rect">
            <a:avLst/>
          </a:prstGeom>
          <a:solidFill>
            <a:srgbClr val="FF7D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</a:t>
            </a:r>
            <a:endParaRPr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83D51CE-A0D5-44BD-9139-E15A3AA6D120}"/>
              </a:ext>
            </a:extLst>
          </p:cNvPr>
          <p:cNvSpPr/>
          <p:nvPr/>
        </p:nvSpPr>
        <p:spPr>
          <a:xfrm>
            <a:off x="407368" y="419377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アプリケーションキー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CC1E6AA-CCB0-4C35-90C8-ED2D5E502007}"/>
              </a:ext>
            </a:extLst>
          </p:cNvPr>
          <p:cNvSpPr/>
          <p:nvPr/>
        </p:nvSpPr>
        <p:spPr>
          <a:xfrm>
            <a:off x="407368" y="5356644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Fn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5A66B5-8D97-4467-8E13-60C2124A53AE}"/>
              </a:ext>
            </a:extLst>
          </p:cNvPr>
          <p:cNvSpPr/>
          <p:nvPr/>
        </p:nvSpPr>
        <p:spPr>
          <a:xfrm>
            <a:off x="5807968" y="186803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5689AA1-94E8-48A1-8718-7F333C9EB169}"/>
              </a:ext>
            </a:extLst>
          </p:cNvPr>
          <p:cNvSpPr/>
          <p:nvPr/>
        </p:nvSpPr>
        <p:spPr>
          <a:xfrm>
            <a:off x="5807968" y="3030903"/>
            <a:ext cx="5760640" cy="808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メニューバーをマウス使わずに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D4E9371-6F6B-4ED7-AE30-2EDFF890EF71}"/>
              </a:ext>
            </a:extLst>
          </p:cNvPr>
          <p:cNvSpPr/>
          <p:nvPr/>
        </p:nvSpPr>
        <p:spPr>
          <a:xfrm>
            <a:off x="5807968" y="419377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右クリックの代わり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D31033C-E3C0-4ABC-82D5-75FF57EED21A}"/>
              </a:ext>
            </a:extLst>
          </p:cNvPr>
          <p:cNvSpPr/>
          <p:nvPr/>
        </p:nvSpPr>
        <p:spPr>
          <a:xfrm>
            <a:off x="5807968" y="5356644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ノート</a:t>
            </a:r>
            <a:r>
              <a:rPr lang="en-US" altLang="ja-JP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PC</a:t>
            </a:r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を使う方は覚える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0727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テンプレートページ（例）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38F204A-1DA0-40B8-B0F3-7F748278279E}"/>
              </a:ext>
            </a:extLst>
          </p:cNvPr>
          <p:cNvSpPr/>
          <p:nvPr/>
        </p:nvSpPr>
        <p:spPr>
          <a:xfrm>
            <a:off x="407368" y="1412776"/>
            <a:ext cx="2729173" cy="889525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項目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6D0B9C7-CFC7-48A6-9E80-E4997BC1804E}"/>
              </a:ext>
            </a:extLst>
          </p:cNvPr>
          <p:cNvGrpSpPr/>
          <p:nvPr/>
        </p:nvGrpSpPr>
        <p:grpSpPr>
          <a:xfrm>
            <a:off x="407368" y="2885715"/>
            <a:ext cx="2905524" cy="523220"/>
            <a:chOff x="407368" y="2924944"/>
            <a:chExt cx="2905524" cy="523220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3CB48ED-0299-4931-B4BA-35A8829C1835}"/>
                </a:ext>
              </a:extLst>
            </p:cNvPr>
            <p:cNvSpPr txBox="1"/>
            <p:nvPr/>
          </p:nvSpPr>
          <p:spPr>
            <a:xfrm>
              <a:off x="407368" y="2924944"/>
              <a:ext cx="2905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800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タイトル</a:t>
              </a:r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B6DEB63F-BA18-4CDF-90AE-1DE390372478}"/>
                </a:ext>
              </a:extLst>
            </p:cNvPr>
            <p:cNvCxnSpPr>
              <a:cxnSpLocks/>
            </p:cNvCxnSpPr>
            <p:nvPr/>
          </p:nvCxnSpPr>
          <p:spPr>
            <a:xfrm>
              <a:off x="495544" y="3414551"/>
              <a:ext cx="27291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矢印: 五方向 6">
            <a:extLst>
              <a:ext uri="{FF2B5EF4-FFF2-40B4-BE49-F238E27FC236}">
                <a16:creationId xmlns:a16="http://schemas.microsoft.com/office/drawing/2014/main" id="{9B2812E8-0DFC-4E38-A635-DC317F83E485}"/>
              </a:ext>
            </a:extLst>
          </p:cNvPr>
          <p:cNvSpPr/>
          <p:nvPr/>
        </p:nvSpPr>
        <p:spPr>
          <a:xfrm>
            <a:off x="531423" y="5391664"/>
            <a:ext cx="2481065" cy="77364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ステップ</a:t>
            </a:r>
            <a:endParaRPr kumimoji="1" lang="ja-JP" altLang="en-US" sz="32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9C67C770-5E7A-4A04-8889-DB081A8BC9BA}"/>
              </a:ext>
            </a:extLst>
          </p:cNvPr>
          <p:cNvSpPr/>
          <p:nvPr/>
        </p:nvSpPr>
        <p:spPr>
          <a:xfrm rot="5400000">
            <a:off x="1356686" y="4089539"/>
            <a:ext cx="849515" cy="587910"/>
          </a:xfrm>
          <a:prstGeom prst="triangle">
            <a:avLst/>
          </a:prstGeom>
          <a:solidFill>
            <a:srgbClr val="0070C0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2B60229-AD0F-481D-A96D-F25A8C6CDD81}"/>
              </a:ext>
            </a:extLst>
          </p:cNvPr>
          <p:cNvSpPr txBox="1"/>
          <p:nvPr/>
        </p:nvSpPr>
        <p:spPr>
          <a:xfrm>
            <a:off x="695400" y="3984370"/>
            <a:ext cx="448145" cy="869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5350">
              <a:lnSpc>
                <a:spcPct val="150000"/>
              </a:lnSpc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D46B5CE-DEAA-41C8-9382-2515EA2AC647}"/>
              </a:ext>
            </a:extLst>
          </p:cNvPr>
          <p:cNvSpPr txBox="1"/>
          <p:nvPr/>
        </p:nvSpPr>
        <p:spPr>
          <a:xfrm>
            <a:off x="2279576" y="3984370"/>
            <a:ext cx="448145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5350">
              <a:lnSpc>
                <a:spcPct val="150000"/>
              </a:lnSpc>
              <a:tabLst>
                <a:tab pos="3590925" algn="r"/>
              </a:tabLst>
            </a:pP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B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43F7034-AF48-47E9-99E1-7E27322728AD}"/>
              </a:ext>
            </a:extLst>
          </p:cNvPr>
          <p:cNvSpPr txBox="1"/>
          <p:nvPr/>
        </p:nvSpPr>
        <p:spPr>
          <a:xfrm>
            <a:off x="4511824" y="1196752"/>
            <a:ext cx="5341066" cy="3488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テキストは</a:t>
            </a:r>
            <a:r>
              <a:rPr lang="en-US" altLang="ja-JP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30pt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本文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本文（</a:t>
            </a:r>
            <a:r>
              <a:rPr lang="ja-JP" altLang="en-US" sz="3000" u="sng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強調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628775" lvl="2" indent="-457200" defTabSz="895350">
              <a:lnSpc>
                <a:spcPct val="150000"/>
              </a:lnSpc>
              <a:buFont typeface="游ゴシック Medium" panose="020B0500000000000000" pitchFamily="50" charset="-128"/>
              <a:buChar char="‐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本文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628775" lvl="2" indent="-457200" defTabSz="895350">
              <a:lnSpc>
                <a:spcPct val="150000"/>
              </a:lnSpc>
              <a:buFont typeface="游ゴシック Medium" panose="020B0500000000000000" pitchFamily="50" charset="-128"/>
              <a:buChar char="‐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本文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4D76C5-FED0-4F15-8647-7843FB8C8009}"/>
              </a:ext>
            </a:extLst>
          </p:cNvPr>
          <p:cNvSpPr/>
          <p:nvPr/>
        </p:nvSpPr>
        <p:spPr>
          <a:xfrm>
            <a:off x="4799856" y="5301208"/>
            <a:ext cx="2729173" cy="88952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ベースカラー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CD67A3C-8996-43B4-8A36-F64ECC5AFFA4}"/>
              </a:ext>
            </a:extLst>
          </p:cNvPr>
          <p:cNvSpPr/>
          <p:nvPr/>
        </p:nvSpPr>
        <p:spPr>
          <a:xfrm>
            <a:off x="7968208" y="5301208"/>
            <a:ext cx="3456384" cy="889525"/>
          </a:xfrm>
          <a:prstGeom prst="rect">
            <a:avLst/>
          </a:prstGeom>
          <a:solidFill>
            <a:srgbClr val="FF7D3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アクセントカラー</a:t>
            </a:r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0B5471C5-0793-4CD9-BEE9-9EC4E4AC9B79}"/>
              </a:ext>
            </a:extLst>
          </p:cNvPr>
          <p:cNvSpPr txBox="1">
            <a:spLocks/>
          </p:cNvSpPr>
          <p:nvPr/>
        </p:nvSpPr>
        <p:spPr>
          <a:xfrm>
            <a:off x="10154996" y="179925"/>
            <a:ext cx="1713155" cy="61184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ja-JP" altLang="en-US" sz="3200" b="1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演習</a:t>
            </a:r>
          </a:p>
        </p:txBody>
      </p:sp>
    </p:spTree>
    <p:extLst>
      <p:ext uri="{BB962C8B-B14F-4D97-AF65-F5344CB8AC3E}">
        <p14:creationId xmlns:p14="http://schemas.microsoft.com/office/powerpoint/2010/main" val="278479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サンプル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" name="タイトル 1">
            <a:extLst>
              <a:ext uri="{FF2B5EF4-FFF2-40B4-BE49-F238E27FC236}">
                <a16:creationId xmlns:a16="http://schemas.microsoft.com/office/drawing/2014/main" id="{7F33348C-3FA6-4AE9-9FD7-FFCAA22CBE02}"/>
              </a:ext>
            </a:extLst>
          </p:cNvPr>
          <p:cNvSpPr txBox="1">
            <a:spLocks/>
          </p:cNvSpPr>
          <p:nvPr/>
        </p:nvSpPr>
        <p:spPr>
          <a:xfrm>
            <a:off x="10154996" y="179925"/>
            <a:ext cx="1713155" cy="61184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ja-JP" altLang="en-US" sz="3200" b="1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演習</a:t>
            </a:r>
          </a:p>
        </p:txBody>
      </p:sp>
    </p:spTree>
    <p:extLst>
      <p:ext uri="{BB962C8B-B14F-4D97-AF65-F5344CB8AC3E}">
        <p14:creationId xmlns:p14="http://schemas.microsoft.com/office/powerpoint/2010/main" val="2308344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5663952" y="4763617"/>
            <a:ext cx="6322692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7978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03669"/>
            <a:ext cx="11449050" cy="14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マウスを使うと簡単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マウススクロール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B01F741-A5EC-4DAF-8A58-1D59DC7E69A2}"/>
              </a:ext>
            </a:extLst>
          </p:cNvPr>
          <p:cNvGrpSpPr/>
          <p:nvPr/>
        </p:nvGrpSpPr>
        <p:grpSpPr>
          <a:xfrm>
            <a:off x="5591944" y="2992526"/>
            <a:ext cx="1720457" cy="3014897"/>
            <a:chOff x="4375543" y="2895786"/>
            <a:chExt cx="1080120" cy="1892782"/>
          </a:xfrm>
        </p:grpSpPr>
        <p:pic>
          <p:nvPicPr>
            <p:cNvPr id="4" name="Picture 2" descr="http://www.sharots.com/sozai/etc/oldmouse.jpg">
              <a:extLst>
                <a:ext uri="{FF2B5EF4-FFF2-40B4-BE49-F238E27FC236}">
                  <a16:creationId xmlns:a16="http://schemas.microsoft.com/office/drawing/2014/main" id="{64E90F18-1FEF-4937-947E-30031442CE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543" y="2895786"/>
              <a:ext cx="1080120" cy="1892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9660A6C8-77A8-43E7-91FA-FBD2C11E11E1}"/>
                </a:ext>
              </a:extLst>
            </p:cNvPr>
            <p:cNvCxnSpPr/>
            <p:nvPr/>
          </p:nvCxnSpPr>
          <p:spPr bwMode="auto">
            <a:xfrm>
              <a:off x="5185633" y="3165816"/>
              <a:ext cx="0" cy="594066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rgbClr val="FF6600"/>
              </a:solidFill>
              <a:prstDash val="sysDash"/>
              <a:round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9246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5663952" y="5348189"/>
            <a:ext cx="6322692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134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03669"/>
            <a:ext cx="11449050" cy="41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ページ移動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	PageDown / PageUp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スライド削除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	Delete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複数スライド選択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クリック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連続スライド選択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Shift + 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矢印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スライドのコピー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Ctrl + D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スライドの移動</a:t>
            </a:r>
          </a:p>
        </p:txBody>
      </p:sp>
    </p:spTree>
    <p:extLst>
      <p:ext uri="{BB962C8B-B14F-4D97-AF65-F5344CB8AC3E}">
        <p14:creationId xmlns:p14="http://schemas.microsoft.com/office/powerpoint/2010/main" val="248148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411C5A-B180-4DD8-A83E-BB529BC84DF3}"/>
              </a:ext>
            </a:extLst>
          </p:cNvPr>
          <p:cNvSpPr/>
          <p:nvPr/>
        </p:nvSpPr>
        <p:spPr>
          <a:xfrm>
            <a:off x="5612904" y="5953845"/>
            <a:ext cx="6322692" cy="647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ショートカットをマスター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C1B298-4591-4F8F-95AE-789D0910E0B9}"/>
              </a:ext>
            </a:extLst>
          </p:cNvPr>
          <p:cNvSpPr txBox="1"/>
          <p:nvPr/>
        </p:nvSpPr>
        <p:spPr>
          <a:xfrm>
            <a:off x="285749" y="1162051"/>
            <a:ext cx="5090171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キーの種類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テキストボックス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フォントの統一（置換）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段落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書式コピー（テキスト）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628650" indent="-628650" defTabSz="895350">
              <a:lnSpc>
                <a:spcPct val="13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図形のそろえ、整列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87B3C7-0937-4900-86A7-99B2E07022C2}"/>
              </a:ext>
            </a:extLst>
          </p:cNvPr>
          <p:cNvSpPr txBox="1"/>
          <p:nvPr/>
        </p:nvSpPr>
        <p:spPr>
          <a:xfrm>
            <a:off x="6023992" y="1162051"/>
            <a:ext cx="5962652" cy="545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図形のグループ化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図形のコピー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書式コピー（図形）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コピペ応用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クイックアクセスツールバー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テンプレートページ作成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拡大、縮小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スライド移動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714375" indent="-714375" defTabSz="895350">
              <a:lnSpc>
                <a:spcPct val="130000"/>
              </a:lnSpc>
              <a:buFont typeface="+mj-lt"/>
              <a:buAutoNum type="arabicPeriod" startAt="10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317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6C96AA-AEDE-40D6-80D5-FA048DC7C3FF}"/>
              </a:ext>
            </a:extLst>
          </p:cNvPr>
          <p:cNvSpPr txBox="1"/>
          <p:nvPr/>
        </p:nvSpPr>
        <p:spPr>
          <a:xfrm>
            <a:off x="285749" y="1103669"/>
            <a:ext cx="11449050" cy="41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 defTabSz="895350">
              <a:lnSpc>
                <a:spcPct val="150000"/>
              </a:lnSpc>
              <a:buFont typeface="+mj-lt"/>
              <a:buAutoNum type="arabicPeriod"/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プレゼンテーション時に使うショートカット</a:t>
            </a:r>
            <a:endParaRPr lang="en-US" altLang="ja-JP" sz="3000" dirty="0">
              <a:solidFill>
                <a:srgbClr val="0070C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スライドショー開始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F5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スライドの移動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	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上下または左右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スライドショー終了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Esc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現在のスライドから開始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Shift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+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F5</a:t>
            </a:r>
          </a:p>
          <a:p>
            <a:pPr marL="1076325" lvl="1" indent="-361950" defTabSz="8953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ページ移動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			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数字 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+ Enter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スライドショー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947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kumimoji="1"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</a:t>
            </a:r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キー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BACE60-5C27-470F-8ECB-ACB4F1DB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320181"/>
            <a:ext cx="8312727" cy="4349179"/>
          </a:xfrm>
          <a:prstGeom prst="rect">
            <a:avLst/>
          </a:prstGeom>
        </p:spPr>
      </p:pic>
      <p:sp>
        <p:nvSpPr>
          <p:cNvPr id="5" name="角丸四角形 8">
            <a:extLst>
              <a:ext uri="{FF2B5EF4-FFF2-40B4-BE49-F238E27FC236}">
                <a16:creationId xmlns:a16="http://schemas.microsoft.com/office/drawing/2014/main" id="{8B4E3D60-DD03-4BE2-9C86-8FFEDEB5BE0D}"/>
              </a:ext>
            </a:extLst>
          </p:cNvPr>
          <p:cNvSpPr/>
          <p:nvPr/>
        </p:nvSpPr>
        <p:spPr bwMode="auto">
          <a:xfrm>
            <a:off x="1991544" y="4494770"/>
            <a:ext cx="876722" cy="792088"/>
          </a:xfrm>
          <a:prstGeom prst="roundRect">
            <a:avLst/>
          </a:prstGeom>
          <a:noFill/>
          <a:ln w="3810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29841" eaLnBrk="1" hangingPunct="1">
              <a:lnSpc>
                <a:spcPct val="90000"/>
              </a:lnSpc>
              <a:spcBef>
                <a:spcPct val="15000"/>
              </a:spcBef>
              <a:buClr>
                <a:srgbClr val="355779"/>
              </a:buClr>
              <a:buFont typeface="ＭＳ Ｐゴシック" pitchFamily="50" charset="-128"/>
              <a:buChar char="‥"/>
            </a:pPr>
            <a:endParaRPr lang="ja-JP" altLang="en-US" sz="900">
              <a:latin typeface="Arial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3C0F4F-0751-4EA3-82B4-FC28864CE154}"/>
              </a:ext>
            </a:extLst>
          </p:cNvPr>
          <p:cNvSpPr txBox="1"/>
          <p:nvPr/>
        </p:nvSpPr>
        <p:spPr>
          <a:xfrm>
            <a:off x="285749" y="1162051"/>
            <a:ext cx="11449050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5350">
              <a:lnSpc>
                <a:spcPct val="150000"/>
              </a:lnSpc>
              <a:tabLst>
                <a:tab pos="3590925" algn="r"/>
              </a:tabLst>
            </a:pP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タブ（メニュー）を、</a:t>
            </a:r>
            <a:r>
              <a:rPr lang="en-US" altLang="ja-JP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</a:t>
            </a:r>
            <a:r>
              <a:rPr lang="ja-JP" altLang="en-US" sz="3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とアルファベット、数字だけで選択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608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覚えておきたいキー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B69483-0802-4CC4-BDEC-E6D87F1A107A}"/>
              </a:ext>
            </a:extLst>
          </p:cNvPr>
          <p:cNvSpPr/>
          <p:nvPr/>
        </p:nvSpPr>
        <p:spPr>
          <a:xfrm>
            <a:off x="407368" y="186803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Ctrl, Shift</a:t>
            </a:r>
            <a:endParaRPr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0CBC007-3D55-45E0-98D9-6F85B986AFD8}"/>
              </a:ext>
            </a:extLst>
          </p:cNvPr>
          <p:cNvSpPr/>
          <p:nvPr/>
        </p:nvSpPr>
        <p:spPr>
          <a:xfrm>
            <a:off x="407368" y="303090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</a:t>
            </a:r>
            <a:endParaRPr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83D51CE-A0D5-44BD-9139-E15A3AA6D120}"/>
              </a:ext>
            </a:extLst>
          </p:cNvPr>
          <p:cNvSpPr/>
          <p:nvPr/>
        </p:nvSpPr>
        <p:spPr>
          <a:xfrm>
            <a:off x="407368" y="4193773"/>
            <a:ext cx="4608512" cy="808660"/>
          </a:xfrm>
          <a:prstGeom prst="rect">
            <a:avLst/>
          </a:prstGeom>
          <a:solidFill>
            <a:srgbClr val="FF7D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アプリケーションキー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CC1E6AA-CCB0-4C35-90C8-ED2D5E502007}"/>
              </a:ext>
            </a:extLst>
          </p:cNvPr>
          <p:cNvSpPr/>
          <p:nvPr/>
        </p:nvSpPr>
        <p:spPr>
          <a:xfrm>
            <a:off x="407368" y="5356644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Fn</a:t>
            </a:r>
            <a:endParaRPr kumimoji="1"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5A66B5-8D97-4467-8E13-60C2124A53AE}"/>
              </a:ext>
            </a:extLst>
          </p:cNvPr>
          <p:cNvSpPr/>
          <p:nvPr/>
        </p:nvSpPr>
        <p:spPr>
          <a:xfrm>
            <a:off x="5807968" y="186803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5689AA1-94E8-48A1-8718-7F333C9EB169}"/>
              </a:ext>
            </a:extLst>
          </p:cNvPr>
          <p:cNvSpPr/>
          <p:nvPr/>
        </p:nvSpPr>
        <p:spPr>
          <a:xfrm>
            <a:off x="5807968" y="303090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メニューバーをマウス使わずに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D4E9371-6F6B-4ED7-AE30-2EDFF890EF71}"/>
              </a:ext>
            </a:extLst>
          </p:cNvPr>
          <p:cNvSpPr/>
          <p:nvPr/>
        </p:nvSpPr>
        <p:spPr>
          <a:xfrm>
            <a:off x="5807968" y="4193773"/>
            <a:ext cx="5760640" cy="808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右クリックの代わり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D31033C-E3C0-4ABC-82D5-75FF57EED21A}"/>
              </a:ext>
            </a:extLst>
          </p:cNvPr>
          <p:cNvSpPr/>
          <p:nvPr/>
        </p:nvSpPr>
        <p:spPr>
          <a:xfrm>
            <a:off x="5807968" y="5356644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ノート</a:t>
            </a:r>
            <a:r>
              <a:rPr lang="en-US" altLang="ja-JP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PC</a:t>
            </a:r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を使う方は覚える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948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/>
          <a:lstStyle/>
          <a:p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アプリケーションキー（ない場合は、</a:t>
            </a:r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Shift + F10</a:t>
            </a:r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）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BACE60-5C27-470F-8ECB-ACB4F1DB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320181"/>
            <a:ext cx="8312727" cy="4349179"/>
          </a:xfrm>
          <a:prstGeom prst="rect">
            <a:avLst/>
          </a:prstGeom>
        </p:spPr>
      </p:pic>
      <p:sp>
        <p:nvSpPr>
          <p:cNvPr id="5" name="角丸四角形 8">
            <a:extLst>
              <a:ext uri="{FF2B5EF4-FFF2-40B4-BE49-F238E27FC236}">
                <a16:creationId xmlns:a16="http://schemas.microsoft.com/office/drawing/2014/main" id="{8B4E3D60-DD03-4BE2-9C86-8FFEDEB5BE0D}"/>
              </a:ext>
            </a:extLst>
          </p:cNvPr>
          <p:cNvSpPr/>
          <p:nvPr/>
        </p:nvSpPr>
        <p:spPr bwMode="auto">
          <a:xfrm>
            <a:off x="5407727" y="4494770"/>
            <a:ext cx="876722" cy="792088"/>
          </a:xfrm>
          <a:prstGeom prst="roundRect">
            <a:avLst/>
          </a:prstGeom>
          <a:noFill/>
          <a:ln w="3810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29841" eaLnBrk="1" hangingPunct="1">
              <a:lnSpc>
                <a:spcPct val="90000"/>
              </a:lnSpc>
              <a:spcBef>
                <a:spcPct val="15000"/>
              </a:spcBef>
              <a:buClr>
                <a:srgbClr val="355779"/>
              </a:buClr>
              <a:buFont typeface="ＭＳ Ｐゴシック" pitchFamily="50" charset="-128"/>
              <a:buChar char="‥"/>
            </a:pPr>
            <a:endParaRPr lang="ja-JP" altLang="en-US" sz="900">
              <a:latin typeface="Arial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3C0F4F-0751-4EA3-82B4-FC28864CE154}"/>
              </a:ext>
            </a:extLst>
          </p:cNvPr>
          <p:cNvSpPr txBox="1"/>
          <p:nvPr/>
        </p:nvSpPr>
        <p:spPr>
          <a:xfrm>
            <a:off x="285749" y="1162051"/>
            <a:ext cx="11449050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5350">
              <a:lnSpc>
                <a:spcPct val="150000"/>
              </a:lnSpc>
              <a:tabLst>
                <a:tab pos="3590925" algn="r"/>
              </a:tabLst>
            </a:pPr>
            <a:r>
              <a:rPr lang="ja-JP" altLang="en-US" sz="3000" dirty="0">
                <a:solidFill>
                  <a:srgbClr val="0070C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右クリックをよく使うときは、アプリケーションキーを覚える</a:t>
            </a:r>
            <a:endParaRPr lang="en-US" altLang="ja-JP" sz="3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643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5E4D6-0E17-4788-B01C-CBC152D0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8" y="185954"/>
            <a:ext cx="11525251" cy="768351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覚えておきたいキー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B69483-0802-4CC4-BDEC-E6D87F1A107A}"/>
              </a:ext>
            </a:extLst>
          </p:cNvPr>
          <p:cNvSpPr/>
          <p:nvPr/>
        </p:nvSpPr>
        <p:spPr>
          <a:xfrm>
            <a:off x="407368" y="186803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Ctrl, Shift</a:t>
            </a:r>
            <a:endParaRPr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0CBC007-3D55-45E0-98D9-6F85B986AFD8}"/>
              </a:ext>
            </a:extLst>
          </p:cNvPr>
          <p:cNvSpPr/>
          <p:nvPr/>
        </p:nvSpPr>
        <p:spPr>
          <a:xfrm>
            <a:off x="407368" y="303090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Alt</a:t>
            </a:r>
            <a:endParaRPr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83D51CE-A0D5-44BD-9139-E15A3AA6D120}"/>
              </a:ext>
            </a:extLst>
          </p:cNvPr>
          <p:cNvSpPr/>
          <p:nvPr/>
        </p:nvSpPr>
        <p:spPr>
          <a:xfrm>
            <a:off x="407368" y="4193773"/>
            <a:ext cx="4608512" cy="8086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アプリケーションキー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CC1E6AA-CCB0-4C35-90C8-ED2D5E502007}"/>
              </a:ext>
            </a:extLst>
          </p:cNvPr>
          <p:cNvSpPr/>
          <p:nvPr/>
        </p:nvSpPr>
        <p:spPr>
          <a:xfrm>
            <a:off x="407368" y="5356644"/>
            <a:ext cx="4608512" cy="808660"/>
          </a:xfrm>
          <a:prstGeom prst="rect">
            <a:avLst/>
          </a:prstGeom>
          <a:solidFill>
            <a:srgbClr val="FF7D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Fn</a:t>
            </a:r>
            <a:endParaRPr lang="ja-JP" altLang="en-US" sz="2800" dirty="0">
              <a:solidFill>
                <a:schemeClr val="bg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85A66B5-8D97-4467-8E13-60C2124A53AE}"/>
              </a:ext>
            </a:extLst>
          </p:cNvPr>
          <p:cNvSpPr/>
          <p:nvPr/>
        </p:nvSpPr>
        <p:spPr>
          <a:xfrm>
            <a:off x="5807968" y="186803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ショートカットの基本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5689AA1-94E8-48A1-8718-7F333C9EB169}"/>
              </a:ext>
            </a:extLst>
          </p:cNvPr>
          <p:cNvSpPr/>
          <p:nvPr/>
        </p:nvSpPr>
        <p:spPr>
          <a:xfrm>
            <a:off x="5807968" y="303090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メニューバーをマウス使わずに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D4E9371-6F6B-4ED7-AE30-2EDFF890EF71}"/>
              </a:ext>
            </a:extLst>
          </p:cNvPr>
          <p:cNvSpPr/>
          <p:nvPr/>
        </p:nvSpPr>
        <p:spPr>
          <a:xfrm>
            <a:off x="5807968" y="4193773"/>
            <a:ext cx="5760640" cy="808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右クリックの代わり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D31033C-E3C0-4ABC-82D5-75FF57EED21A}"/>
              </a:ext>
            </a:extLst>
          </p:cNvPr>
          <p:cNvSpPr/>
          <p:nvPr/>
        </p:nvSpPr>
        <p:spPr>
          <a:xfrm>
            <a:off x="5807968" y="5356644"/>
            <a:ext cx="5760640" cy="808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ノート</a:t>
            </a:r>
            <a:r>
              <a:rPr lang="en-US" altLang="ja-JP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PC</a:t>
            </a:r>
            <a:r>
              <a:rPr lang="ja-JP" altLang="en-US" sz="2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を使う方は覚える</a:t>
            </a:r>
            <a:endParaRPr kumimoji="1" lang="ja-JP" altLang="en-US" sz="28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258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 w="19050">
          <a:noFill/>
        </a:ln>
      </a:spPr>
      <a:bodyPr rtlCol="0" anchor="ctr"/>
      <a:lstStyle>
        <a:defPPr algn="ctr">
          <a:defRPr kumimoji="1" sz="2800" dirty="0" smtClean="0">
            <a:solidFill>
              <a:schemeClr val="bg1"/>
            </a:solidFill>
            <a:latin typeface="游ゴシック Medium" panose="020B0500000000000000" pitchFamily="50" charset="-128"/>
            <a:ea typeface="游ゴシック Medium" panose="020B0500000000000000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10743</TotalTime>
  <Words>2432</Words>
  <Application>Microsoft Office PowerPoint</Application>
  <PresentationFormat>ワイド画面</PresentationFormat>
  <Paragraphs>679</Paragraphs>
  <Slides>57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65" baseType="lpstr">
      <vt:lpstr>HGS創英角ﾎﾟｯﾌﾟ体</vt:lpstr>
      <vt:lpstr>ＭＳ Ｐゴシック</vt:lpstr>
      <vt:lpstr>メイリオ</vt:lpstr>
      <vt:lpstr>游ゴシック</vt:lpstr>
      <vt:lpstr>游ゴシック Medium</vt:lpstr>
      <vt:lpstr>游明朝</vt:lpstr>
      <vt:lpstr>Arial</vt:lpstr>
      <vt:lpstr>Office テーマ</vt:lpstr>
      <vt:lpstr>ショートカットをマスター</vt:lpstr>
      <vt:lpstr>覚えておきたいキー</vt:lpstr>
      <vt:lpstr>覚えておきたいキー</vt:lpstr>
      <vt:lpstr>Ctrlキー、Shiftキー</vt:lpstr>
      <vt:lpstr>覚えておきたいキー</vt:lpstr>
      <vt:lpstr>Altキー</vt:lpstr>
      <vt:lpstr>覚えておきたいキー</vt:lpstr>
      <vt:lpstr>アプリケーションキー（ない場合は、Shift + F10）</vt:lpstr>
      <vt:lpstr>覚えておきたいキー</vt:lpstr>
      <vt:lpstr>ファンクションキー（Fn）</vt:lpstr>
      <vt:lpstr>ショートカットキーの説明</vt:lpstr>
      <vt:lpstr>ショートカットキーの説明</vt:lpstr>
      <vt:lpstr>ショートカットをマスター</vt:lpstr>
      <vt:lpstr>ショートカット基本</vt:lpstr>
      <vt:lpstr>ショートカット基本</vt:lpstr>
      <vt:lpstr>ショートカットをマスター</vt:lpstr>
      <vt:lpstr>テキストボックス</vt:lpstr>
      <vt:lpstr>ショートカットをマスター</vt:lpstr>
      <vt:lpstr>フォント</vt:lpstr>
      <vt:lpstr>フォント</vt:lpstr>
      <vt:lpstr>弊社の商品の課題</vt:lpstr>
      <vt:lpstr>ショートカットをマスター</vt:lpstr>
      <vt:lpstr>フォントの統一（置換）</vt:lpstr>
      <vt:lpstr>ショートカットをマスター</vt:lpstr>
      <vt:lpstr>段落</vt:lpstr>
      <vt:lpstr>ショートカットをマスター</vt:lpstr>
      <vt:lpstr>コピペ（書式）</vt:lpstr>
      <vt:lpstr>Shift + Ctrl + C → V</vt:lpstr>
      <vt:lpstr>ショートカットをマスター</vt:lpstr>
      <vt:lpstr>図形</vt:lpstr>
      <vt:lpstr>図形</vt:lpstr>
      <vt:lpstr>ショートカットをマスター</vt:lpstr>
      <vt:lpstr>図形</vt:lpstr>
      <vt:lpstr>組織図</vt:lpstr>
      <vt:lpstr>ショートカットをマスター</vt:lpstr>
      <vt:lpstr>図形のグループ化</vt:lpstr>
      <vt:lpstr>ショートカットをマスター</vt:lpstr>
      <vt:lpstr>図形のコピー</vt:lpstr>
      <vt:lpstr>申込プロセス</vt:lpstr>
      <vt:lpstr>申込プロセス</vt:lpstr>
      <vt:lpstr>ショートカットをマスター</vt:lpstr>
      <vt:lpstr>書式のコピー</vt:lpstr>
      <vt:lpstr>組織図</vt:lpstr>
      <vt:lpstr>ショートカットをマスター</vt:lpstr>
      <vt:lpstr>コピペ（応用）</vt:lpstr>
      <vt:lpstr>ショートカットをマスター</vt:lpstr>
      <vt:lpstr>クイックアクセスツールバー</vt:lpstr>
      <vt:lpstr>ショートカットをマスター</vt:lpstr>
      <vt:lpstr>テンプレートページ</vt:lpstr>
      <vt:lpstr>テンプレートページ（例）</vt:lpstr>
      <vt:lpstr>サンプル</vt:lpstr>
      <vt:lpstr>ショートカットをマスター</vt:lpstr>
      <vt:lpstr>拡大、縮小</vt:lpstr>
      <vt:lpstr>ショートカットをマスター</vt:lpstr>
      <vt:lpstr>スライドの移動</vt:lpstr>
      <vt:lpstr>ショートカットをマスター</vt:lpstr>
      <vt:lpstr>スライドショー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Hitoshi</dc:creator>
  <cp:lastModifiedBy>Kumano Hitoshi</cp:lastModifiedBy>
  <cp:revision>218</cp:revision>
  <dcterms:created xsi:type="dcterms:W3CDTF">2020-11-14T08:32:21Z</dcterms:created>
  <dcterms:modified xsi:type="dcterms:W3CDTF">2020-12-07T10:53:03Z</dcterms:modified>
</cp:coreProperties>
</file>